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7"/>
  </p:handoutMasterIdLst>
  <p:sldIdLst>
    <p:sldId id="543" r:id="rId2"/>
    <p:sldId id="256" r:id="rId3"/>
    <p:sldId id="542" r:id="rId4"/>
    <p:sldId id="313" r:id="rId5"/>
    <p:sldId id="537" r:id="rId6"/>
    <p:sldId id="315" r:id="rId7"/>
    <p:sldId id="316" r:id="rId8"/>
    <p:sldId id="317" r:id="rId9"/>
    <p:sldId id="318" r:id="rId10"/>
    <p:sldId id="319" r:id="rId11"/>
    <p:sldId id="320" r:id="rId12"/>
    <p:sldId id="310" r:id="rId13"/>
    <p:sldId id="311" r:id="rId14"/>
    <p:sldId id="322" r:id="rId15"/>
    <p:sldId id="515" r:id="rId16"/>
    <p:sldId id="343" r:id="rId17"/>
    <p:sldId id="344" r:id="rId18"/>
    <p:sldId id="345" r:id="rId19"/>
    <p:sldId id="346" r:id="rId20"/>
    <p:sldId id="517" r:id="rId21"/>
    <p:sldId id="347" r:id="rId22"/>
    <p:sldId id="348" r:id="rId23"/>
    <p:sldId id="349" r:id="rId24"/>
    <p:sldId id="421" r:id="rId25"/>
    <p:sldId id="422" r:id="rId26"/>
    <p:sldId id="423" r:id="rId27"/>
    <p:sldId id="502" r:id="rId28"/>
    <p:sldId id="503" r:id="rId29"/>
    <p:sldId id="504" r:id="rId30"/>
    <p:sldId id="505" r:id="rId31"/>
    <p:sldId id="506" r:id="rId32"/>
    <p:sldId id="508" r:id="rId33"/>
    <p:sldId id="512" r:id="rId34"/>
    <p:sldId id="513" r:id="rId35"/>
    <p:sldId id="528" r:id="rId36"/>
    <p:sldId id="530" r:id="rId37"/>
    <p:sldId id="518" r:id="rId38"/>
    <p:sldId id="534" r:id="rId39"/>
    <p:sldId id="535" r:id="rId40"/>
    <p:sldId id="536" r:id="rId41"/>
    <p:sldId id="539" r:id="rId42"/>
    <p:sldId id="540" r:id="rId43"/>
    <p:sldId id="541" r:id="rId44"/>
    <p:sldId id="538" r:id="rId45"/>
    <p:sldId id="340" r:id="rId46"/>
    <p:sldId id="523" r:id="rId47"/>
    <p:sldId id="520" r:id="rId48"/>
    <p:sldId id="521" r:id="rId49"/>
    <p:sldId id="522" r:id="rId50"/>
    <p:sldId id="524" r:id="rId51"/>
    <p:sldId id="527" r:id="rId52"/>
    <p:sldId id="525" r:id="rId53"/>
    <p:sldId id="418" r:id="rId54"/>
    <p:sldId id="419" r:id="rId55"/>
    <p:sldId id="526" r:id="rId56"/>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6" d="100"/>
          <a:sy n="116" d="100"/>
        </p:scale>
        <p:origin x="-2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6C79E93-6D41-4326-AF8C-A2359253CB36}" type="datetimeFigureOut">
              <a:rPr lang="sv-SE" smtClean="0"/>
              <a:pPr/>
              <a:t>2022-05-01</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7D9EB48-8EE7-4F54-8E22-9E1C637AE6A9}" type="slidenum">
              <a:rPr lang="sv-SE" smtClean="0"/>
              <a:pPr/>
              <a:t>‹#›</a:t>
            </a:fld>
            <a:endParaRPr lang="sv-S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BAA9D7C-C04C-474F-BCA9-EF9A000267DE}" type="datetimeFigureOut">
              <a:rPr lang="sv-SE" smtClean="0"/>
              <a:pPr/>
              <a:t>2022-05-01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E18DEA-A602-43C5-A117-0F3D2E371397}"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A9D7C-C04C-474F-BCA9-EF9A000267DE}" type="datetimeFigureOut">
              <a:rPr lang="sv-SE" smtClean="0"/>
              <a:pPr/>
              <a:t>2022-05-01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18DEA-A602-43C5-A117-0F3D2E371397}"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229600" cy="5154626"/>
          </a:xfrm>
        </p:spPr>
        <p:txBody>
          <a:bodyPr/>
          <a:lstStyle/>
          <a:p>
            <a:r>
              <a:rPr lang="sv-SE" dirty="0" smtClean="0"/>
              <a:t>SEPI</a:t>
            </a:r>
            <a:br>
              <a:rPr lang="sv-SE" dirty="0" smtClean="0"/>
            </a:br>
            <a:r>
              <a:rPr lang="sv-SE" dirty="0" smtClean="0"/>
              <a:t>Society for the </a:t>
            </a:r>
            <a:r>
              <a:rPr lang="sv-SE" dirty="0" err="1" smtClean="0"/>
              <a:t>Exploration</a:t>
            </a:r>
            <a:r>
              <a:rPr lang="sv-SE" dirty="0" smtClean="0"/>
              <a:t>  of </a:t>
            </a:r>
            <a:r>
              <a:rPr lang="sv-SE" dirty="0" err="1" smtClean="0"/>
              <a:t>Psychotherapy</a:t>
            </a:r>
            <a:r>
              <a:rPr lang="sv-SE" dirty="0" smtClean="0"/>
              <a:t> Integration</a:t>
            </a:r>
            <a:br>
              <a:rPr lang="sv-SE" dirty="0" smtClean="0"/>
            </a:br>
            <a:r>
              <a:rPr lang="sv-SE" dirty="0" smtClean="0"/>
              <a:t/>
            </a:r>
            <a:br>
              <a:rPr lang="sv-SE" dirty="0" smtClean="0"/>
            </a:br>
            <a:r>
              <a:rPr lang="sv-SE" dirty="0" err="1" smtClean="0"/>
              <a:t>A</a:t>
            </a:r>
            <a:r>
              <a:rPr lang="sv-SE" smtClean="0"/>
              <a:t>nnual</a:t>
            </a:r>
            <a:r>
              <a:rPr lang="sv-SE" dirty="0" smtClean="0"/>
              <a:t> </a:t>
            </a:r>
            <a:r>
              <a:rPr lang="sv-SE" dirty="0" err="1" smtClean="0"/>
              <a:t>meeting</a:t>
            </a:r>
            <a:r>
              <a:rPr lang="sv-SE" dirty="0" smtClean="0"/>
              <a:t> 2022</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229600" cy="6034682"/>
          </a:xfrm>
        </p:spPr>
        <p:txBody>
          <a:bodyPr/>
          <a:lstStyle/>
          <a:p>
            <a:pPr algn="l"/>
            <a:r>
              <a:rPr lang="sv-SE" b="1" dirty="0" err="1" smtClean="0"/>
              <a:t>Memory</a:t>
            </a:r>
            <a:r>
              <a:rPr lang="sv-SE" b="1" dirty="0" smtClean="0"/>
              <a:t> </a:t>
            </a:r>
            <a:r>
              <a:rPr lang="sv-SE" b="1" dirty="0" err="1" smtClean="0"/>
              <a:t>reconsolidation</a:t>
            </a:r>
            <a:r>
              <a:rPr lang="sv-SE" dirty="0" smtClean="0"/>
              <a:t/>
            </a:r>
            <a:br>
              <a:rPr lang="sv-SE" dirty="0" smtClean="0"/>
            </a:br>
            <a:r>
              <a:rPr lang="sv-SE" dirty="0"/>
              <a:t/>
            </a:r>
            <a:br>
              <a:rPr lang="sv-SE" dirty="0"/>
            </a:br>
            <a:r>
              <a:rPr lang="sv-SE" dirty="0" smtClean="0"/>
              <a:t>1973 </a:t>
            </a:r>
            <a:r>
              <a:rPr lang="sv-SE" dirty="0" err="1" smtClean="0"/>
              <a:t>Spear</a:t>
            </a:r>
            <a:r>
              <a:rPr lang="sv-SE" dirty="0" smtClean="0"/>
              <a:t/>
            </a:r>
            <a:br>
              <a:rPr lang="sv-SE" dirty="0" smtClean="0"/>
            </a:br>
            <a:r>
              <a:rPr lang="sv-SE" dirty="0"/>
              <a:t/>
            </a:r>
            <a:br>
              <a:rPr lang="sv-SE" dirty="0"/>
            </a:br>
            <a:r>
              <a:rPr lang="sv-SE" dirty="0"/>
              <a:t>R</a:t>
            </a:r>
            <a:r>
              <a:rPr lang="sv-SE" dirty="0" smtClean="0"/>
              <a:t>evival </a:t>
            </a:r>
            <a:r>
              <a:rPr lang="sv-SE" dirty="0" err="1" smtClean="0"/>
              <a:t>around</a:t>
            </a:r>
            <a:r>
              <a:rPr lang="sv-SE" dirty="0" smtClean="0"/>
              <a:t> the </a:t>
            </a:r>
            <a:r>
              <a:rPr lang="sv-SE" dirty="0" err="1" smtClean="0"/>
              <a:t>turn</a:t>
            </a:r>
            <a:r>
              <a:rPr lang="sv-SE" dirty="0" smtClean="0"/>
              <a:t> of the </a:t>
            </a:r>
            <a:r>
              <a:rPr lang="sv-SE" dirty="0" err="1" smtClean="0"/>
              <a:t>century</a:t>
            </a:r>
            <a:r>
              <a:rPr lang="sv-SE" dirty="0" smtClean="0"/>
              <a:t>, Nader, </a:t>
            </a:r>
            <a:r>
              <a:rPr lang="sv-SE" dirty="0" err="1"/>
              <a:t>L</a:t>
            </a:r>
            <a:r>
              <a:rPr lang="sv-SE" dirty="0" err="1" smtClean="0"/>
              <a:t>edoux</a:t>
            </a:r>
            <a:r>
              <a:rPr lang="sv-SE" dirty="0" smtClean="0"/>
              <a:t>, </a:t>
            </a:r>
            <a:r>
              <a:rPr lang="sv-SE" dirty="0" err="1" smtClean="0"/>
              <a:t>Nadel</a:t>
            </a:r>
            <a:r>
              <a:rPr lang="sv-SE" dirty="0" smtClean="0"/>
              <a:t>, Lee, </a:t>
            </a:r>
            <a:r>
              <a:rPr lang="sv-SE" dirty="0" err="1" smtClean="0"/>
              <a:t>Hardt</a:t>
            </a:r>
            <a:r>
              <a:rPr lang="sv-SE" dirty="0" smtClean="0"/>
              <a:t>, Walker, </a:t>
            </a:r>
            <a:r>
              <a:rPr lang="sv-SE" dirty="0" err="1" smtClean="0"/>
              <a:t>Forcato</a:t>
            </a:r>
            <a:r>
              <a:rPr lang="sv-SE" dirty="0" smtClean="0"/>
              <a:t>, Schiller.</a:t>
            </a:r>
            <a:endParaRPr lang="sv-SE" dirty="0"/>
          </a:p>
        </p:txBody>
      </p:sp>
    </p:spTree>
    <p:extLst>
      <p:ext uri="{BB962C8B-B14F-4D97-AF65-F5344CB8AC3E}">
        <p14:creationId xmlns="" xmlns:p14="http://schemas.microsoft.com/office/powerpoint/2010/main" val="64180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29600" cy="6624736"/>
          </a:xfrm>
        </p:spPr>
        <p:txBody>
          <a:bodyPr>
            <a:normAutofit fontScale="90000"/>
          </a:bodyPr>
          <a:lstStyle/>
          <a:p>
            <a:pPr algn="l"/>
            <a:r>
              <a:rPr lang="sv-SE" sz="2400" dirty="0" smtClean="0"/>
              <a:t/>
            </a:r>
            <a:br>
              <a:rPr lang="sv-SE" sz="2400" dirty="0" smtClean="0"/>
            </a:br>
            <a:r>
              <a:rPr lang="sv-SE" sz="4800" dirty="0" smtClean="0"/>
              <a:t>”It </a:t>
            </a:r>
            <a:r>
              <a:rPr lang="sv-SE" sz="4800" dirty="0" err="1" smtClean="0"/>
              <a:t>takes</a:t>
            </a:r>
            <a:r>
              <a:rPr lang="sv-SE" sz="4800" dirty="0" smtClean="0"/>
              <a:t> </a:t>
            </a:r>
            <a:r>
              <a:rPr lang="sv-SE" sz="4800" dirty="0" err="1" smtClean="0"/>
              <a:t>little</a:t>
            </a:r>
            <a:r>
              <a:rPr lang="sv-SE" sz="4800" dirty="0" smtClean="0"/>
              <a:t> </a:t>
            </a:r>
            <a:r>
              <a:rPr lang="sv-SE" sz="4800" dirty="0" err="1" smtClean="0"/>
              <a:t>courage</a:t>
            </a:r>
            <a:r>
              <a:rPr lang="sv-SE" sz="4800" dirty="0" smtClean="0"/>
              <a:t> and </a:t>
            </a:r>
            <a:r>
              <a:rPr lang="sv-SE" sz="4800" dirty="0" err="1" smtClean="0"/>
              <a:t>imagination</a:t>
            </a:r>
            <a:r>
              <a:rPr lang="sv-SE" sz="4800" dirty="0" smtClean="0"/>
              <a:t> to </a:t>
            </a:r>
            <a:r>
              <a:rPr lang="sv-SE" sz="4800" dirty="0" err="1" smtClean="0"/>
              <a:t>assert</a:t>
            </a:r>
            <a:r>
              <a:rPr lang="sv-SE" sz="4800" dirty="0" smtClean="0"/>
              <a:t> that </a:t>
            </a:r>
            <a:r>
              <a:rPr lang="sv-SE" sz="4800" dirty="0" err="1" smtClean="0"/>
              <a:t>reconsolidation</a:t>
            </a:r>
            <a:r>
              <a:rPr lang="sv-SE" sz="4800" dirty="0" smtClean="0"/>
              <a:t> </a:t>
            </a:r>
            <a:r>
              <a:rPr lang="sv-SE" sz="4800" dirty="0" err="1" smtClean="0"/>
              <a:t>exists</a:t>
            </a:r>
            <a:r>
              <a:rPr lang="sv-SE" sz="4800" dirty="0" smtClean="0"/>
              <a:t> as a </a:t>
            </a:r>
            <a:r>
              <a:rPr lang="sv-SE" sz="4800" dirty="0" err="1" smtClean="0"/>
              <a:t>time-dependent</a:t>
            </a:r>
            <a:r>
              <a:rPr lang="sv-SE" sz="4800" dirty="0" smtClean="0"/>
              <a:t> associative process that is </a:t>
            </a:r>
            <a:r>
              <a:rPr lang="sv-SE" sz="4800" dirty="0" err="1" smtClean="0"/>
              <a:t>initiated</a:t>
            </a:r>
            <a:r>
              <a:rPr lang="sv-SE" sz="4800" dirty="0" smtClean="0"/>
              <a:t> </a:t>
            </a:r>
            <a:r>
              <a:rPr lang="sv-SE" sz="4800" dirty="0" err="1" smtClean="0"/>
              <a:t>when</a:t>
            </a:r>
            <a:r>
              <a:rPr lang="sv-SE" sz="4800" dirty="0" smtClean="0"/>
              <a:t> a </a:t>
            </a:r>
            <a:r>
              <a:rPr lang="sv-SE" sz="4800" dirty="0" err="1" smtClean="0"/>
              <a:t>consolidated</a:t>
            </a:r>
            <a:r>
              <a:rPr lang="sv-SE" sz="4800" dirty="0" smtClean="0"/>
              <a:t> </a:t>
            </a:r>
            <a:r>
              <a:rPr lang="sv-SE" sz="4800" dirty="0" err="1" smtClean="0"/>
              <a:t>memory</a:t>
            </a:r>
            <a:r>
              <a:rPr lang="sv-SE" sz="4800" dirty="0" smtClean="0"/>
              <a:t> is </a:t>
            </a:r>
            <a:r>
              <a:rPr lang="sv-SE" sz="4800" dirty="0" err="1" smtClean="0"/>
              <a:t>activated</a:t>
            </a:r>
            <a:r>
              <a:rPr lang="sv-SE" sz="4800" dirty="0" smtClean="0"/>
              <a:t>.”</a:t>
            </a:r>
            <a:br>
              <a:rPr lang="sv-SE" sz="4800" dirty="0" smtClean="0"/>
            </a:br>
            <a:r>
              <a:rPr lang="sv-SE" sz="4800" dirty="0" smtClean="0"/>
              <a:t/>
            </a:r>
            <a:br>
              <a:rPr lang="sv-SE" sz="4800" dirty="0" smtClean="0"/>
            </a:br>
            <a:r>
              <a:rPr lang="sv-SE" sz="2000" dirty="0" smtClean="0"/>
              <a:t>Karim Nader &amp; Oliver </a:t>
            </a:r>
            <a:r>
              <a:rPr lang="sv-SE" sz="2000" dirty="0" err="1" smtClean="0"/>
              <a:t>Hardt</a:t>
            </a:r>
            <a:r>
              <a:rPr lang="sv-SE" sz="2000" dirty="0" smtClean="0"/>
              <a:t>. A </a:t>
            </a:r>
            <a:r>
              <a:rPr lang="sv-SE" sz="2000" dirty="0" err="1" smtClean="0"/>
              <a:t>single</a:t>
            </a:r>
            <a:r>
              <a:rPr lang="sv-SE" sz="2000" dirty="0" smtClean="0"/>
              <a:t> standard for </a:t>
            </a:r>
            <a:r>
              <a:rPr lang="sv-SE" sz="2000" dirty="0" err="1" smtClean="0"/>
              <a:t>memory</a:t>
            </a:r>
            <a:r>
              <a:rPr lang="sv-SE" sz="2000" dirty="0" smtClean="0"/>
              <a:t>: the </a:t>
            </a:r>
            <a:r>
              <a:rPr lang="sv-SE" sz="2000" dirty="0" err="1" smtClean="0"/>
              <a:t>case</a:t>
            </a:r>
            <a:r>
              <a:rPr lang="sv-SE" sz="2000" dirty="0" smtClean="0"/>
              <a:t> for </a:t>
            </a:r>
            <a:r>
              <a:rPr lang="sv-SE" sz="2000" dirty="0" err="1" smtClean="0"/>
              <a:t>reconsolidation</a:t>
            </a:r>
            <a:r>
              <a:rPr lang="sv-SE" sz="2000" dirty="0" smtClean="0"/>
              <a:t>. Nature Reviews </a:t>
            </a:r>
            <a:r>
              <a:rPr lang="sv-SE" sz="2000" dirty="0" err="1" smtClean="0"/>
              <a:t>Neuroscience</a:t>
            </a:r>
            <a:r>
              <a:rPr lang="sv-SE" sz="2000" dirty="0" smtClean="0"/>
              <a:t> 2009;10:224-234</a:t>
            </a:r>
            <a:r>
              <a:rPr lang="sv-SE" sz="4800" dirty="0" smtClean="0"/>
              <a:t>.</a:t>
            </a:r>
            <a:endParaRPr lang="sv-SE" sz="4800" dirty="0"/>
          </a:p>
        </p:txBody>
      </p:sp>
    </p:spTree>
    <p:extLst>
      <p:ext uri="{BB962C8B-B14F-4D97-AF65-F5344CB8AC3E}">
        <p14:creationId xmlns="" xmlns:p14="http://schemas.microsoft.com/office/powerpoint/2010/main" val="249954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7158" y="428604"/>
            <a:ext cx="8229600" cy="1857388"/>
          </a:xfrm>
        </p:spPr>
        <p:txBody>
          <a:bodyPr>
            <a:normAutofit fontScale="90000"/>
          </a:bodyPr>
          <a:lstStyle/>
          <a:p>
            <a:pPr algn="l"/>
            <a:r>
              <a:rPr lang="sv-SE" sz="3100" dirty="0" smtClean="0"/>
              <a:t/>
            </a:r>
            <a:br>
              <a:rPr lang="sv-SE" sz="3100" dirty="0" smtClean="0"/>
            </a:br>
            <a:r>
              <a:rPr lang="sv-SE" sz="3100" dirty="0" smtClean="0"/>
              <a:t/>
            </a:r>
            <a:br>
              <a:rPr lang="sv-SE" sz="3100" dirty="0" smtClean="0"/>
            </a:br>
            <a:r>
              <a:rPr lang="sv-SE" sz="3100" dirty="0" smtClean="0"/>
              <a:t> The </a:t>
            </a:r>
            <a:r>
              <a:rPr lang="sv-SE" sz="3100" dirty="0" err="1" smtClean="0"/>
              <a:t>scientific</a:t>
            </a:r>
            <a:r>
              <a:rPr lang="sv-SE" sz="3100" dirty="0" smtClean="0"/>
              <a:t> presentation of the </a:t>
            </a:r>
            <a:r>
              <a:rPr lang="sv-SE" sz="3100" dirty="0" err="1" smtClean="0"/>
              <a:t>concept</a:t>
            </a:r>
            <a:r>
              <a:rPr lang="sv-SE" sz="3100" dirty="0" smtClean="0"/>
              <a:t> </a:t>
            </a:r>
            <a:r>
              <a:rPr lang="sv-SE" sz="3100" dirty="0" err="1" smtClean="0"/>
              <a:t>memory</a:t>
            </a:r>
            <a:r>
              <a:rPr lang="sv-SE" sz="3100" dirty="0" smtClean="0"/>
              <a:t> </a:t>
            </a:r>
            <a:r>
              <a:rPr lang="sv-SE" sz="3100" dirty="0" err="1" smtClean="0"/>
              <a:t>reconsolidation</a:t>
            </a:r>
            <a:r>
              <a:rPr lang="sv-SE" sz="3100" dirty="0" smtClean="0"/>
              <a:t> is given in this </a:t>
            </a:r>
            <a:r>
              <a:rPr lang="sv-SE" sz="3100" dirty="0" err="1" smtClean="0"/>
              <a:t>collection</a:t>
            </a:r>
            <a:r>
              <a:rPr lang="sv-SE" sz="3100" dirty="0" smtClean="0"/>
              <a:t> </a:t>
            </a:r>
            <a:r>
              <a:rPr lang="sv-SE" sz="3100" dirty="0" err="1" smtClean="0"/>
              <a:t>volume</a:t>
            </a:r>
            <a:r>
              <a:rPr lang="sv-SE" sz="3100" dirty="0" smtClean="0"/>
              <a:t> 2013. ISBN: 978-0-12-386892-3 </a:t>
            </a:r>
            <a:r>
              <a:rPr lang="sv-SE" dirty="0" smtClean="0"/>
              <a:t/>
            </a:r>
            <a:br>
              <a:rPr lang="sv-SE" dirty="0" smtClean="0"/>
            </a:br>
            <a:r>
              <a:rPr lang="sv-SE" dirty="0" smtClean="0"/>
              <a:t/>
            </a:r>
            <a:br>
              <a:rPr lang="sv-SE" dirty="0" smtClean="0"/>
            </a:br>
            <a:endParaRPr lang="sv-SE" dirty="0"/>
          </a:p>
        </p:txBody>
      </p:sp>
      <p:pic>
        <p:nvPicPr>
          <p:cNvPr id="4" name="Platshållare för innehåll 3" descr="R0013954.JPG"/>
          <p:cNvPicPr>
            <a:picLocks noGrp="1" noChangeAspect="1"/>
          </p:cNvPicPr>
          <p:nvPr>
            <p:ph idx="1"/>
          </p:nvPr>
        </p:nvPicPr>
        <p:blipFill>
          <a:blip r:embed="rId2" cstate="print"/>
          <a:stretch>
            <a:fillRect/>
          </a:stretch>
        </p:blipFill>
        <p:spPr>
          <a:xfrm rot="5400000">
            <a:off x="2000232" y="2714596"/>
            <a:ext cx="4857784" cy="342902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0034" y="357166"/>
            <a:ext cx="8229600" cy="1143000"/>
          </a:xfrm>
        </p:spPr>
        <p:txBody>
          <a:bodyPr>
            <a:noAutofit/>
          </a:bodyPr>
          <a:lstStyle/>
          <a:p>
            <a:pPr algn="l"/>
            <a:r>
              <a:rPr lang="sv-SE" sz="2400" dirty="0" smtClean="0"/>
              <a:t> The </a:t>
            </a:r>
            <a:r>
              <a:rPr lang="sv-SE" sz="2400" dirty="0" err="1" smtClean="0"/>
              <a:t>implications</a:t>
            </a:r>
            <a:r>
              <a:rPr lang="sv-SE" sz="2400" dirty="0" smtClean="0"/>
              <a:t> for </a:t>
            </a:r>
            <a:r>
              <a:rPr lang="sv-SE" sz="2400" dirty="0" err="1" smtClean="0"/>
              <a:t>psychotherapy</a:t>
            </a:r>
            <a:r>
              <a:rPr lang="sv-SE" sz="2400" dirty="0" smtClean="0"/>
              <a:t> of the </a:t>
            </a:r>
            <a:r>
              <a:rPr lang="sv-SE" sz="2400" dirty="0" err="1" smtClean="0"/>
              <a:t>concept</a:t>
            </a:r>
            <a:r>
              <a:rPr lang="sv-SE" sz="2400" dirty="0" smtClean="0"/>
              <a:t> </a:t>
            </a:r>
            <a:r>
              <a:rPr lang="sv-SE" sz="2400" dirty="0" err="1" smtClean="0"/>
              <a:t>memory</a:t>
            </a:r>
            <a:r>
              <a:rPr lang="sv-SE" sz="2400" dirty="0" smtClean="0"/>
              <a:t> </a:t>
            </a:r>
            <a:r>
              <a:rPr lang="sv-SE" sz="2400" dirty="0" err="1" smtClean="0"/>
              <a:t>reconsolidation</a:t>
            </a:r>
            <a:r>
              <a:rPr lang="sv-SE" sz="2400" dirty="0" smtClean="0"/>
              <a:t> is </a:t>
            </a:r>
            <a:r>
              <a:rPr lang="sv-SE" sz="2400" dirty="0" err="1" smtClean="0"/>
              <a:t>presented</a:t>
            </a:r>
            <a:r>
              <a:rPr lang="sv-SE" sz="2400" dirty="0" smtClean="0"/>
              <a:t> in this </a:t>
            </a:r>
            <a:r>
              <a:rPr lang="sv-SE" sz="2400" dirty="0" err="1" smtClean="0"/>
              <a:t>book</a:t>
            </a:r>
            <a:r>
              <a:rPr lang="sv-SE" sz="2400" dirty="0" smtClean="0"/>
              <a:t>, a special </a:t>
            </a:r>
            <a:r>
              <a:rPr lang="sv-SE" sz="2400" dirty="0" err="1" smtClean="0"/>
              <a:t>issue</a:t>
            </a:r>
            <a:r>
              <a:rPr lang="sv-SE" sz="2400" dirty="0" smtClean="0"/>
              <a:t> of the journal The </a:t>
            </a:r>
            <a:r>
              <a:rPr lang="sv-SE" sz="2400" dirty="0" err="1" smtClean="0"/>
              <a:t>Neuropsychotherapist</a:t>
            </a:r>
            <a:r>
              <a:rPr lang="sv-SE" sz="2400" dirty="0" smtClean="0"/>
              <a:t> 2015. ISBN : 13:978-1506004341</a:t>
            </a:r>
            <a:endParaRPr lang="sv-SE" sz="2400" dirty="0"/>
          </a:p>
        </p:txBody>
      </p:sp>
      <p:pic>
        <p:nvPicPr>
          <p:cNvPr id="4" name="Platshållare för innehåll 3" descr="R0013955.JPG"/>
          <p:cNvPicPr>
            <a:picLocks noGrp="1" noChangeAspect="1"/>
          </p:cNvPicPr>
          <p:nvPr>
            <p:ph idx="1"/>
          </p:nvPr>
        </p:nvPicPr>
        <p:blipFill>
          <a:blip r:embed="rId2" cstate="print"/>
          <a:stretch>
            <a:fillRect/>
          </a:stretch>
        </p:blipFill>
        <p:spPr>
          <a:xfrm rot="5400000">
            <a:off x="1797730" y="2225775"/>
            <a:ext cx="4714910" cy="369233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260648"/>
            <a:ext cx="8229600" cy="6336704"/>
          </a:xfrm>
        </p:spPr>
        <p:txBody>
          <a:bodyPr>
            <a:normAutofit fontScale="90000"/>
          </a:bodyPr>
          <a:lstStyle/>
          <a:p>
            <a:pPr algn="l"/>
            <a:r>
              <a:rPr lang="sv-SE" sz="6600" dirty="0" smtClean="0"/>
              <a:t>Development of a </a:t>
            </a:r>
            <a:r>
              <a:rPr lang="sv-SE" sz="6600" dirty="0" err="1" smtClean="0"/>
              <a:t>therapy</a:t>
            </a:r>
            <a:r>
              <a:rPr lang="sv-SE" sz="6600" dirty="0" smtClean="0"/>
              <a:t> </a:t>
            </a:r>
            <a:r>
              <a:rPr lang="sv-SE" sz="6600" dirty="0" err="1" smtClean="0"/>
              <a:t>based</a:t>
            </a:r>
            <a:r>
              <a:rPr lang="sv-SE" sz="6600" dirty="0" smtClean="0"/>
              <a:t> on </a:t>
            </a:r>
            <a:r>
              <a:rPr lang="sv-SE" sz="6600" dirty="0" err="1" smtClean="0"/>
              <a:t>mood-regulation</a:t>
            </a:r>
            <a:r>
              <a:rPr lang="sv-SE" sz="6600" dirty="0" smtClean="0"/>
              <a:t> and </a:t>
            </a:r>
            <a:r>
              <a:rPr lang="sv-SE" sz="6600" dirty="0" err="1" smtClean="0"/>
              <a:t>memory</a:t>
            </a:r>
            <a:r>
              <a:rPr lang="sv-SE" sz="6600" dirty="0" smtClean="0"/>
              <a:t> </a:t>
            </a:r>
            <a:r>
              <a:rPr lang="sv-SE" sz="6600" dirty="0" err="1" smtClean="0"/>
              <a:t>reconsolidation</a:t>
            </a:r>
            <a:r>
              <a:rPr lang="sv-SE" sz="6600" dirty="0" smtClean="0"/>
              <a:t/>
            </a:r>
            <a:br>
              <a:rPr lang="sv-SE" sz="6600" dirty="0" smtClean="0"/>
            </a:br>
            <a:r>
              <a:rPr lang="sv-SE" sz="6600" dirty="0"/>
              <a:t/>
            </a:r>
            <a:br>
              <a:rPr lang="sv-SE" sz="6600" dirty="0"/>
            </a:br>
            <a:r>
              <a:rPr lang="sv-SE" sz="6600" dirty="0" smtClean="0"/>
              <a:t> </a:t>
            </a:r>
            <a:endParaRPr lang="sv-SE" sz="6600" dirty="0"/>
          </a:p>
        </p:txBody>
      </p:sp>
    </p:spTree>
    <p:extLst>
      <p:ext uri="{BB962C8B-B14F-4D97-AF65-F5344CB8AC3E}">
        <p14:creationId xmlns="" xmlns:p14="http://schemas.microsoft.com/office/powerpoint/2010/main" val="121305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797568"/>
          </a:xfrm>
        </p:spPr>
        <p:txBody>
          <a:bodyPr>
            <a:normAutofit fontScale="90000"/>
          </a:bodyPr>
          <a:lstStyle/>
          <a:p>
            <a:pPr algn="l"/>
            <a:r>
              <a:rPr lang="sv-SE" dirty="0" smtClean="0"/>
              <a:t>I </a:t>
            </a:r>
            <a:r>
              <a:rPr lang="sv-SE" dirty="0" err="1" smtClean="0"/>
              <a:t>worked</a:t>
            </a:r>
            <a:r>
              <a:rPr lang="sv-SE" dirty="0" smtClean="0"/>
              <a:t> at BUP Stockholm Child and </a:t>
            </a:r>
            <a:r>
              <a:rPr lang="sv-SE" dirty="0" err="1" smtClean="0"/>
              <a:t>Adolescent</a:t>
            </a:r>
            <a:r>
              <a:rPr lang="sv-SE" dirty="0" smtClean="0"/>
              <a:t> </a:t>
            </a:r>
            <a:r>
              <a:rPr lang="sv-SE" dirty="0" err="1" smtClean="0"/>
              <a:t>Clinic</a:t>
            </a:r>
            <a:r>
              <a:rPr lang="sv-SE" dirty="0" smtClean="0"/>
              <a:t> as a </a:t>
            </a:r>
            <a:r>
              <a:rPr lang="sv-SE" dirty="0" err="1" smtClean="0"/>
              <a:t>child</a:t>
            </a:r>
            <a:r>
              <a:rPr lang="sv-SE" dirty="0" smtClean="0"/>
              <a:t> </a:t>
            </a:r>
            <a:r>
              <a:rPr lang="sv-SE" dirty="0" err="1" smtClean="0"/>
              <a:t>psychiatrist</a:t>
            </a:r>
            <a:r>
              <a:rPr lang="sv-SE" dirty="0" smtClean="0"/>
              <a:t>. In order to be </a:t>
            </a:r>
            <a:r>
              <a:rPr lang="sv-SE" dirty="0" err="1" smtClean="0"/>
              <a:t>able</a:t>
            </a:r>
            <a:r>
              <a:rPr lang="sv-SE" dirty="0" smtClean="0"/>
              <a:t> to </a:t>
            </a:r>
            <a:r>
              <a:rPr lang="sv-SE" dirty="0" err="1" smtClean="0"/>
              <a:t>help</a:t>
            </a:r>
            <a:r>
              <a:rPr lang="sv-SE" dirty="0" smtClean="0"/>
              <a:t> suicidal and </a:t>
            </a:r>
            <a:r>
              <a:rPr lang="sv-SE" dirty="0" err="1" smtClean="0"/>
              <a:t>selfharming</a:t>
            </a:r>
            <a:r>
              <a:rPr lang="sv-SE" dirty="0" smtClean="0"/>
              <a:t> </a:t>
            </a:r>
            <a:r>
              <a:rPr lang="sv-SE" dirty="0" err="1" smtClean="0"/>
              <a:t>youth</a:t>
            </a:r>
            <a:r>
              <a:rPr lang="sv-SE" dirty="0" smtClean="0"/>
              <a:t> that </a:t>
            </a:r>
            <a:r>
              <a:rPr lang="sv-SE" dirty="0" err="1" smtClean="0"/>
              <a:t>were</a:t>
            </a:r>
            <a:r>
              <a:rPr lang="sv-SE" dirty="0" smtClean="0"/>
              <a:t> not </a:t>
            </a:r>
            <a:r>
              <a:rPr lang="sv-SE" dirty="0" err="1" smtClean="0"/>
              <a:t>helped</a:t>
            </a:r>
            <a:r>
              <a:rPr lang="sv-SE" dirty="0" smtClean="0"/>
              <a:t> with standard </a:t>
            </a:r>
            <a:r>
              <a:rPr lang="sv-SE" dirty="0" err="1" smtClean="0"/>
              <a:t>medication/therapy</a:t>
            </a:r>
            <a:r>
              <a:rPr lang="sv-SE" dirty="0" smtClean="0"/>
              <a:t> </a:t>
            </a:r>
            <a:r>
              <a:rPr lang="sv-SE" dirty="0" err="1" smtClean="0"/>
              <a:t>we</a:t>
            </a:r>
            <a:r>
              <a:rPr lang="sv-SE" dirty="0" smtClean="0"/>
              <a:t> </a:t>
            </a:r>
            <a:r>
              <a:rPr lang="sv-SE" dirty="0" err="1" smtClean="0"/>
              <a:t>developed</a:t>
            </a:r>
            <a:r>
              <a:rPr lang="sv-SE" dirty="0" smtClean="0"/>
              <a:t> </a:t>
            </a:r>
            <a:r>
              <a:rPr lang="sv-SE" dirty="0" err="1" smtClean="0"/>
              <a:t>between</a:t>
            </a:r>
            <a:r>
              <a:rPr lang="sv-SE" dirty="0" smtClean="0"/>
              <a:t> 1995 and 2014 a new integrative approach that </a:t>
            </a:r>
            <a:r>
              <a:rPr lang="sv-SE" dirty="0" err="1" smtClean="0"/>
              <a:t>was</a:t>
            </a:r>
            <a:r>
              <a:rPr lang="sv-SE" dirty="0" smtClean="0"/>
              <a:t> </a:t>
            </a:r>
            <a:r>
              <a:rPr lang="sv-SE" dirty="0" err="1" smtClean="0"/>
              <a:t>described</a:t>
            </a:r>
            <a:r>
              <a:rPr lang="sv-SE" dirty="0" smtClean="0"/>
              <a:t> in  series of </a:t>
            </a:r>
            <a:r>
              <a:rPr lang="sv-SE" dirty="0" err="1" smtClean="0"/>
              <a:t>papers</a:t>
            </a:r>
            <a:endParaRPr lang="sv-S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229600" cy="6394722"/>
          </a:xfrm>
        </p:spPr>
        <p:txBody>
          <a:bodyPr>
            <a:normAutofit fontScale="90000"/>
          </a:bodyPr>
          <a:lstStyle/>
          <a:p>
            <a:pPr algn="l"/>
            <a:r>
              <a:rPr lang="sv-SE" sz="2400" dirty="0" smtClean="0"/>
              <a:t>Högberg, Hällström. Active Multimodal </a:t>
            </a:r>
            <a:r>
              <a:rPr lang="sv-SE" sz="2400" dirty="0" err="1" smtClean="0"/>
              <a:t>Psychotherapy</a:t>
            </a:r>
            <a:r>
              <a:rPr lang="sv-SE" sz="2400" dirty="0" smtClean="0"/>
              <a:t> in </a:t>
            </a:r>
            <a:r>
              <a:rPr lang="sv-SE" sz="2400" dirty="0" err="1" smtClean="0"/>
              <a:t>children</a:t>
            </a:r>
            <a:r>
              <a:rPr lang="sv-SE" sz="2400" dirty="0" smtClean="0"/>
              <a:t> and </a:t>
            </a:r>
            <a:r>
              <a:rPr lang="sv-SE" sz="2400" dirty="0" err="1" smtClean="0"/>
              <a:t>adolescents</a:t>
            </a:r>
            <a:r>
              <a:rPr lang="sv-SE" sz="2400" dirty="0" smtClean="0"/>
              <a:t> </a:t>
            </a:r>
            <a:r>
              <a:rPr lang="sv-SE" sz="2400" dirty="0" err="1" smtClean="0"/>
              <a:t>with</a:t>
            </a:r>
            <a:r>
              <a:rPr lang="sv-SE" sz="2400" dirty="0" smtClean="0"/>
              <a:t> </a:t>
            </a:r>
            <a:r>
              <a:rPr lang="sv-SE" sz="2400" dirty="0" err="1" smtClean="0"/>
              <a:t>suicidality</a:t>
            </a:r>
            <a:r>
              <a:rPr lang="sv-SE" sz="2400" dirty="0" smtClean="0"/>
              <a:t>: </a:t>
            </a:r>
            <a:r>
              <a:rPr lang="sv-SE" sz="2400" dirty="0" err="1" smtClean="0"/>
              <a:t>description</a:t>
            </a:r>
            <a:r>
              <a:rPr lang="sv-SE" sz="2400" dirty="0" smtClean="0"/>
              <a:t>, </a:t>
            </a:r>
            <a:r>
              <a:rPr lang="sv-SE" sz="2400" dirty="0" err="1" smtClean="0"/>
              <a:t>evaluation</a:t>
            </a:r>
            <a:r>
              <a:rPr lang="sv-SE" sz="2400" dirty="0" smtClean="0"/>
              <a:t> and </a:t>
            </a:r>
            <a:r>
              <a:rPr lang="sv-SE" sz="2400" dirty="0" err="1" smtClean="0"/>
              <a:t>clinical</a:t>
            </a:r>
            <a:r>
              <a:rPr lang="sv-SE" sz="2400" dirty="0" smtClean="0"/>
              <a:t> </a:t>
            </a:r>
            <a:r>
              <a:rPr lang="sv-SE" sz="2400" dirty="0" err="1" smtClean="0"/>
              <a:t>profile</a:t>
            </a:r>
            <a:r>
              <a:rPr lang="sv-SE" sz="2400" dirty="0" smtClean="0"/>
              <a:t>. Clinical Child </a:t>
            </a:r>
            <a:r>
              <a:rPr lang="sv-SE" sz="2400" dirty="0" err="1" smtClean="0"/>
              <a:t>Psychology</a:t>
            </a:r>
            <a:r>
              <a:rPr lang="sv-SE" sz="2400" dirty="0" smtClean="0"/>
              <a:t> and </a:t>
            </a:r>
            <a:r>
              <a:rPr lang="sv-SE" sz="2400" dirty="0" err="1" smtClean="0"/>
              <a:t>Psychiatry</a:t>
            </a:r>
            <a:r>
              <a:rPr lang="sv-SE" sz="2400" dirty="0" smtClean="0"/>
              <a:t> 2008;13:435-448.</a:t>
            </a:r>
            <a:br>
              <a:rPr lang="sv-SE" sz="2400" dirty="0" smtClean="0"/>
            </a:br>
            <a:r>
              <a:rPr lang="sv-SE" sz="2400" dirty="0" smtClean="0"/>
              <a:t/>
            </a:r>
            <a:br>
              <a:rPr lang="sv-SE" sz="2400" dirty="0" smtClean="0"/>
            </a:br>
            <a:r>
              <a:rPr lang="sv-SE" sz="3200" dirty="0" smtClean="0"/>
              <a:t>Case-series. 14 </a:t>
            </a:r>
            <a:r>
              <a:rPr lang="sv-SE" sz="3200" dirty="0" err="1" smtClean="0"/>
              <a:t>depressed</a:t>
            </a:r>
            <a:r>
              <a:rPr lang="sv-SE" sz="3200" dirty="0" smtClean="0"/>
              <a:t> suicidal </a:t>
            </a:r>
            <a:r>
              <a:rPr lang="sv-SE" sz="3200" dirty="0" err="1" smtClean="0"/>
              <a:t>youth</a:t>
            </a:r>
            <a:r>
              <a:rPr lang="sv-SE" sz="3200" dirty="0" smtClean="0"/>
              <a:t>. </a:t>
            </a:r>
            <a:r>
              <a:rPr lang="sv-SE" sz="3200" dirty="0" err="1" smtClean="0"/>
              <a:t>Mean</a:t>
            </a:r>
            <a:r>
              <a:rPr lang="sv-SE" sz="3200" dirty="0" smtClean="0"/>
              <a:t> nr sessions 17. Good </a:t>
            </a:r>
            <a:r>
              <a:rPr lang="sv-SE" sz="3200" dirty="0" err="1" smtClean="0"/>
              <a:t>results</a:t>
            </a:r>
            <a:r>
              <a:rPr lang="sv-SE" sz="3200" dirty="0" smtClean="0"/>
              <a:t>, GAF less </a:t>
            </a:r>
            <a:r>
              <a:rPr lang="sv-SE" sz="3200" dirty="0" err="1" smtClean="0"/>
              <a:t>than</a:t>
            </a:r>
            <a:r>
              <a:rPr lang="sv-SE" sz="3200" dirty="0" smtClean="0"/>
              <a:t> 50 </a:t>
            </a:r>
            <a:r>
              <a:rPr lang="sv-SE" sz="3200" dirty="0" err="1" smtClean="0"/>
              <a:t>before</a:t>
            </a:r>
            <a:r>
              <a:rPr lang="sv-SE" sz="3200" dirty="0" smtClean="0"/>
              <a:t>, </a:t>
            </a:r>
            <a:r>
              <a:rPr lang="sv-SE" sz="3200" dirty="0" err="1" smtClean="0"/>
              <a:t>about</a:t>
            </a:r>
            <a:r>
              <a:rPr lang="sv-SE" sz="3200" dirty="0" smtClean="0"/>
              <a:t> 75 after </a:t>
            </a:r>
            <a:r>
              <a:rPr lang="sv-SE" sz="3200" dirty="0" err="1" smtClean="0"/>
              <a:t>treatment</a:t>
            </a:r>
            <a:r>
              <a:rPr lang="sv-SE" sz="3200" dirty="0" smtClean="0"/>
              <a:t> and at </a:t>
            </a:r>
            <a:r>
              <a:rPr lang="sv-SE" sz="3200" dirty="0" err="1" smtClean="0"/>
              <a:t>two</a:t>
            </a:r>
            <a:r>
              <a:rPr lang="sv-SE" sz="3200" dirty="0" smtClean="0"/>
              <a:t> </a:t>
            </a:r>
            <a:r>
              <a:rPr lang="sv-SE" sz="3200" dirty="0" err="1" smtClean="0"/>
              <a:t>year</a:t>
            </a:r>
            <a:r>
              <a:rPr lang="sv-SE" sz="3200" dirty="0" smtClean="0"/>
              <a:t> </a:t>
            </a:r>
            <a:r>
              <a:rPr lang="sv-SE" sz="3200" dirty="0" err="1" smtClean="0"/>
              <a:t>follow</a:t>
            </a:r>
            <a:r>
              <a:rPr lang="sv-SE" sz="3200" dirty="0" smtClean="0"/>
              <a:t> up. The </a:t>
            </a:r>
            <a:r>
              <a:rPr lang="sv-SE" sz="3200" dirty="0" err="1" smtClean="0"/>
              <a:t>extent</a:t>
            </a:r>
            <a:r>
              <a:rPr lang="sv-SE" sz="3200" dirty="0" smtClean="0"/>
              <a:t> of </a:t>
            </a:r>
            <a:r>
              <a:rPr lang="sv-SE" sz="3200" dirty="0" err="1" smtClean="0"/>
              <a:t>untold</a:t>
            </a:r>
            <a:r>
              <a:rPr lang="sv-SE" sz="3200" dirty="0" smtClean="0"/>
              <a:t> </a:t>
            </a:r>
            <a:r>
              <a:rPr lang="sv-SE" sz="3200" dirty="0" err="1" smtClean="0"/>
              <a:t>undiagnosed</a:t>
            </a:r>
            <a:r>
              <a:rPr lang="sv-SE" sz="3200" dirty="0" smtClean="0"/>
              <a:t> trauma, </a:t>
            </a:r>
            <a:r>
              <a:rPr lang="sv-SE" sz="3200" dirty="0" err="1" smtClean="0"/>
              <a:t>understood</a:t>
            </a:r>
            <a:r>
              <a:rPr lang="sv-SE" sz="3200" dirty="0" smtClean="0"/>
              <a:t> </a:t>
            </a:r>
            <a:r>
              <a:rPr lang="sv-SE" sz="3200" dirty="0" err="1" smtClean="0"/>
              <a:t>during</a:t>
            </a:r>
            <a:r>
              <a:rPr lang="sv-SE" sz="3200" dirty="0" smtClean="0"/>
              <a:t> </a:t>
            </a:r>
            <a:r>
              <a:rPr lang="sv-SE" sz="3200" dirty="0" err="1" smtClean="0"/>
              <a:t>treatment</a:t>
            </a:r>
            <a:r>
              <a:rPr lang="sv-SE" sz="3200" dirty="0" smtClean="0"/>
              <a:t>, 64 % </a:t>
            </a:r>
            <a:r>
              <a:rPr lang="sv-SE" sz="3200" dirty="0" err="1" smtClean="0"/>
              <a:t>was</a:t>
            </a:r>
            <a:r>
              <a:rPr lang="sv-SE" sz="3200" dirty="0" smtClean="0"/>
              <a:t> </a:t>
            </a:r>
            <a:r>
              <a:rPr lang="sv-SE" sz="3200" dirty="0" err="1" smtClean="0"/>
              <a:t>noted</a:t>
            </a:r>
            <a:r>
              <a:rPr lang="sv-SE" sz="3200" dirty="0" smtClean="0"/>
              <a:t>, </a:t>
            </a:r>
            <a:r>
              <a:rPr lang="sv-SE" sz="3200" dirty="0" err="1" smtClean="0"/>
              <a:t>also</a:t>
            </a:r>
            <a:r>
              <a:rPr lang="sv-SE" sz="3200" dirty="0" smtClean="0"/>
              <a:t> the </a:t>
            </a:r>
            <a:r>
              <a:rPr lang="sv-SE" sz="3200" dirty="0" err="1" smtClean="0"/>
              <a:t>importance</a:t>
            </a:r>
            <a:r>
              <a:rPr lang="sv-SE" sz="3200" dirty="0" smtClean="0"/>
              <a:t> to access and </a:t>
            </a:r>
            <a:r>
              <a:rPr lang="sv-SE" sz="3200" dirty="0" err="1" smtClean="0"/>
              <a:t>treat</a:t>
            </a:r>
            <a:r>
              <a:rPr lang="sv-SE" sz="3200" dirty="0" smtClean="0"/>
              <a:t> the </a:t>
            </a:r>
            <a:r>
              <a:rPr lang="sv-SE" sz="3200" dirty="0" err="1" smtClean="0"/>
              <a:t>symptomatic</a:t>
            </a:r>
            <a:r>
              <a:rPr lang="sv-SE" sz="3200" dirty="0" smtClean="0"/>
              <a:t> </a:t>
            </a:r>
            <a:r>
              <a:rPr lang="sv-SE" sz="3200" dirty="0" err="1" smtClean="0"/>
              <a:t>state</a:t>
            </a:r>
            <a:r>
              <a:rPr lang="sv-SE" sz="3200" dirty="0" smtClean="0"/>
              <a:t>. The </a:t>
            </a:r>
            <a:r>
              <a:rPr lang="sv-SE" sz="3200" dirty="0" err="1" smtClean="0"/>
              <a:t>mood</a:t>
            </a:r>
            <a:r>
              <a:rPr lang="sv-SE" sz="3200" dirty="0" smtClean="0"/>
              <a:t> </a:t>
            </a:r>
            <a:r>
              <a:rPr lang="sv-SE" sz="3200" dirty="0" err="1" smtClean="0"/>
              <a:t>map</a:t>
            </a:r>
            <a:r>
              <a:rPr lang="sv-SE" sz="3200" dirty="0" smtClean="0"/>
              <a:t> </a:t>
            </a:r>
            <a:r>
              <a:rPr lang="sv-SE" sz="3200" dirty="0" err="1" smtClean="0"/>
              <a:t>was</a:t>
            </a:r>
            <a:r>
              <a:rPr lang="sv-SE" sz="3200" dirty="0" smtClean="0"/>
              <a:t> </a:t>
            </a:r>
            <a:r>
              <a:rPr lang="sv-SE" sz="3200" dirty="0" err="1" smtClean="0"/>
              <a:t>presented</a:t>
            </a:r>
            <a:r>
              <a:rPr lang="sv-SE" sz="3200" dirty="0" smtClean="0"/>
              <a:t>.</a:t>
            </a:r>
            <a:br>
              <a:rPr lang="sv-SE" sz="3200" dirty="0" smtClean="0"/>
            </a:br>
            <a:r>
              <a:rPr lang="sv-SE" sz="2400" dirty="0" smtClean="0"/>
              <a:t/>
            </a:r>
            <a:br>
              <a:rPr lang="sv-SE" sz="2400" dirty="0" smtClean="0"/>
            </a:br>
            <a:r>
              <a:rPr lang="sv-SE" sz="2400" dirty="0" smtClean="0"/>
              <a:t> </a:t>
            </a:r>
            <a:endParaRPr lang="sv-SE" sz="2400" dirty="0"/>
          </a:p>
        </p:txBody>
      </p:sp>
    </p:spTree>
    <p:extLst>
      <p:ext uri="{BB962C8B-B14F-4D97-AF65-F5344CB8AC3E}">
        <p14:creationId xmlns="" xmlns:p14="http://schemas.microsoft.com/office/powerpoint/2010/main" val="406185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94722"/>
          </a:xfrm>
        </p:spPr>
        <p:txBody>
          <a:bodyPr/>
          <a:lstStyle/>
          <a:p>
            <a:r>
              <a:rPr lang="sv-SE" sz="9600" dirty="0" smtClean="0"/>
              <a:t>The </a:t>
            </a:r>
            <a:r>
              <a:rPr lang="sv-SE" sz="9600" dirty="0" err="1" smtClean="0"/>
              <a:t>mood</a:t>
            </a:r>
            <a:r>
              <a:rPr lang="sv-SE" sz="9600" dirty="0" smtClean="0"/>
              <a:t> </a:t>
            </a:r>
            <a:r>
              <a:rPr lang="sv-SE" sz="9600" dirty="0" err="1" smtClean="0"/>
              <a:t>map</a:t>
            </a:r>
            <a:r>
              <a:rPr lang="sv-SE" sz="9600" dirty="0" smtClean="0"/>
              <a:t/>
            </a:r>
            <a:br>
              <a:rPr lang="sv-SE" sz="9600" dirty="0" smtClean="0"/>
            </a:br>
            <a:r>
              <a:rPr lang="sv-SE" dirty="0" smtClean="0"/>
              <a:t>charting </a:t>
            </a:r>
            <a:r>
              <a:rPr lang="sv-SE" dirty="0" err="1" smtClean="0"/>
              <a:t>moods</a:t>
            </a:r>
            <a:r>
              <a:rPr lang="sv-SE" dirty="0" smtClean="0"/>
              <a:t>, feelings</a:t>
            </a:r>
            <a:endParaRPr lang="sv-SE" dirty="0"/>
          </a:p>
        </p:txBody>
      </p:sp>
    </p:spTree>
    <p:extLst>
      <p:ext uri="{BB962C8B-B14F-4D97-AF65-F5344CB8AC3E}">
        <p14:creationId xmlns="" xmlns:p14="http://schemas.microsoft.com/office/powerpoint/2010/main" val="34909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297502"/>
          </a:xfrm>
        </p:spPr>
        <p:txBody>
          <a:bodyPr/>
          <a:lstStyle/>
          <a:p>
            <a:pPr algn="l"/>
            <a:r>
              <a:rPr lang="sv-SE" sz="2800" dirty="0" smtClean="0"/>
              <a:t>First </a:t>
            </a:r>
            <a:r>
              <a:rPr lang="sv-SE" sz="2800" dirty="0" err="1" smtClean="0"/>
              <a:t>instruction</a:t>
            </a:r>
            <a:r>
              <a:rPr lang="sv-SE" sz="2800" dirty="0" smtClean="0"/>
              <a:t/>
            </a:r>
            <a:br>
              <a:rPr lang="sv-SE" sz="2800" dirty="0" smtClean="0"/>
            </a:br>
            <a:r>
              <a:rPr lang="sv-SE" dirty="0" smtClean="0"/>
              <a:t/>
            </a:r>
            <a:br>
              <a:rPr lang="sv-SE" dirty="0" smtClean="0"/>
            </a:br>
            <a:r>
              <a:rPr lang="sv-SE" dirty="0" smtClean="0"/>
              <a:t>”</a:t>
            </a:r>
            <a:r>
              <a:rPr lang="sv-SE" dirty="0" err="1" smtClean="0"/>
              <a:t>Put</a:t>
            </a:r>
            <a:r>
              <a:rPr lang="sv-SE" dirty="0" smtClean="0"/>
              <a:t> a symbol of </a:t>
            </a:r>
            <a:r>
              <a:rPr lang="sv-SE" dirty="0" err="1" smtClean="0"/>
              <a:t>yourself</a:t>
            </a:r>
            <a:r>
              <a:rPr lang="sv-SE" dirty="0" smtClean="0"/>
              <a:t>, the part of you that is present in all your </a:t>
            </a:r>
            <a:r>
              <a:rPr lang="sv-SE" dirty="0" err="1" smtClean="0"/>
              <a:t>moods</a:t>
            </a:r>
            <a:r>
              <a:rPr lang="sv-SE" dirty="0" smtClean="0"/>
              <a:t> in the </a:t>
            </a:r>
            <a:r>
              <a:rPr lang="sv-SE" dirty="0" err="1" smtClean="0"/>
              <a:t>centre</a:t>
            </a:r>
            <a:r>
              <a:rPr lang="sv-SE" dirty="0" smtClean="0"/>
              <a:t>. </a:t>
            </a:r>
            <a:r>
              <a:rPr lang="sv-SE" dirty="0" err="1" smtClean="0"/>
              <a:t>Then</a:t>
            </a:r>
            <a:r>
              <a:rPr lang="sv-SE" dirty="0" smtClean="0"/>
              <a:t> </a:t>
            </a:r>
            <a:r>
              <a:rPr lang="sv-SE" dirty="0" err="1" smtClean="0"/>
              <a:t>chart</a:t>
            </a:r>
            <a:r>
              <a:rPr lang="sv-SE" dirty="0" smtClean="0"/>
              <a:t> your recent and present </a:t>
            </a:r>
            <a:r>
              <a:rPr lang="sv-SE" dirty="0" err="1" smtClean="0"/>
              <a:t>moods</a:t>
            </a:r>
            <a:r>
              <a:rPr lang="sv-SE" dirty="0" smtClean="0"/>
              <a:t>, feelings </a:t>
            </a:r>
            <a:r>
              <a:rPr lang="sv-SE" dirty="0" err="1" smtClean="0"/>
              <a:t>states</a:t>
            </a:r>
            <a:r>
              <a:rPr lang="sv-SE" dirty="0" smtClean="0"/>
              <a:t>, and show </a:t>
            </a:r>
            <a:r>
              <a:rPr lang="sv-SE" dirty="0" err="1" smtClean="0"/>
              <a:t>how</a:t>
            </a:r>
            <a:r>
              <a:rPr lang="sv-SE" dirty="0" smtClean="0"/>
              <a:t> </a:t>
            </a:r>
            <a:r>
              <a:rPr lang="sv-SE" dirty="0" err="1" smtClean="0"/>
              <a:t>they</a:t>
            </a:r>
            <a:r>
              <a:rPr lang="sv-SE" dirty="0" smtClean="0"/>
              <a:t> are </a:t>
            </a:r>
            <a:r>
              <a:rPr lang="sv-SE" dirty="0" err="1" smtClean="0"/>
              <a:t>related</a:t>
            </a:r>
            <a:r>
              <a:rPr lang="sv-SE" dirty="0" smtClean="0"/>
              <a:t> and </a:t>
            </a:r>
            <a:r>
              <a:rPr lang="sv-SE" dirty="0" err="1" smtClean="0"/>
              <a:t>transformed</a:t>
            </a:r>
            <a:r>
              <a:rPr lang="sv-SE" dirty="0" smtClean="0"/>
              <a:t>.”</a:t>
            </a:r>
            <a:endParaRPr lang="sv-S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objekt 1" descr="RIMG1765.JPG"/>
          <p:cNvPicPr>
            <a:picLocks noChangeAspect="1"/>
          </p:cNvPicPr>
          <p:nvPr/>
        </p:nvPicPr>
        <p:blipFill>
          <a:blip r:embed="rId2">
            <a:lum bright="30000" contrast="56000"/>
            <a:extLst>
              <a:ext uri="{28A0092B-C50C-407E-A947-70E740481C1C}">
                <a14:useLocalDpi xmlns:a14="http://schemas.microsoft.com/office/drawing/2010/main" xmlns="" val="0"/>
              </a:ext>
            </a:extLst>
          </a:blip>
          <a:srcRect/>
          <a:stretch>
            <a:fillRect/>
          </a:stretch>
        </p:blipFill>
        <p:spPr bwMode="auto">
          <a:xfrm>
            <a:off x="179388"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455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274638"/>
            <a:ext cx="8229600" cy="5583254"/>
          </a:xfrm>
        </p:spPr>
        <p:txBody>
          <a:bodyPr>
            <a:normAutofit fontScale="90000"/>
          </a:bodyPr>
          <a:lstStyle/>
          <a:p>
            <a:pPr algn="l"/>
            <a:r>
              <a:rPr lang="sv-SE" dirty="0" smtClean="0"/>
              <a:t>Göran Högberg</a:t>
            </a:r>
            <a:br>
              <a:rPr lang="sv-SE" dirty="0" smtClean="0"/>
            </a:br>
            <a:r>
              <a:rPr lang="sv-SE" dirty="0" smtClean="0"/>
              <a:t> </a:t>
            </a:r>
            <a:br>
              <a:rPr lang="sv-SE" dirty="0" smtClean="0"/>
            </a:br>
            <a:r>
              <a:rPr lang="sv-SE" dirty="0" smtClean="0"/>
              <a:t>MD, PhD</a:t>
            </a:r>
            <a:br>
              <a:rPr lang="sv-SE" dirty="0" smtClean="0"/>
            </a:br>
            <a:r>
              <a:rPr lang="sv-SE" dirty="0" smtClean="0"/>
              <a:t/>
            </a:r>
            <a:br>
              <a:rPr lang="sv-SE" dirty="0" smtClean="0"/>
            </a:br>
            <a:r>
              <a:rPr lang="sv-SE" dirty="0" err="1" smtClean="0"/>
              <a:t>Mood</a:t>
            </a:r>
            <a:r>
              <a:rPr lang="sv-SE" dirty="0" smtClean="0"/>
              <a:t> </a:t>
            </a:r>
            <a:r>
              <a:rPr lang="sv-SE" dirty="0" err="1" smtClean="0"/>
              <a:t>regulation</a:t>
            </a:r>
            <a:r>
              <a:rPr lang="sv-SE" dirty="0" smtClean="0"/>
              <a:t> and </a:t>
            </a:r>
            <a:r>
              <a:rPr lang="sv-SE" dirty="0" err="1" smtClean="0"/>
              <a:t>memory</a:t>
            </a:r>
            <a:r>
              <a:rPr lang="sv-SE" dirty="0" smtClean="0"/>
              <a:t> </a:t>
            </a:r>
            <a:r>
              <a:rPr lang="sv-SE" dirty="0" err="1" smtClean="0"/>
              <a:t>reconsolidation</a:t>
            </a:r>
            <a:r>
              <a:rPr lang="sv-SE" smtClean="0"/>
              <a:t> as </a:t>
            </a:r>
            <a:r>
              <a:rPr lang="sv-SE" dirty="0" err="1" smtClean="0"/>
              <a:t>principles</a:t>
            </a:r>
            <a:r>
              <a:rPr lang="sv-SE" dirty="0" smtClean="0"/>
              <a:t> of </a:t>
            </a:r>
            <a:r>
              <a:rPr lang="sv-SE" dirty="0" err="1" smtClean="0"/>
              <a:t>change</a:t>
            </a:r>
            <a:r>
              <a:rPr lang="sv-SE" dirty="0" smtClean="0"/>
              <a:t> in </a:t>
            </a:r>
            <a:r>
              <a:rPr lang="sv-SE" dirty="0" err="1" smtClean="0"/>
              <a:t>psychotherapy</a:t>
            </a:r>
            <a:r>
              <a:rPr lang="sv-SE" dirty="0" smtClean="0"/>
              <a:t>. </a:t>
            </a:r>
            <a:r>
              <a:rPr lang="sv-SE" dirty="0" err="1" smtClean="0"/>
              <a:t>Example</a:t>
            </a:r>
            <a:r>
              <a:rPr lang="sv-SE" dirty="0" smtClean="0"/>
              <a:t>: MR-CBT (</a:t>
            </a:r>
            <a:r>
              <a:rPr lang="sv-SE" dirty="0" err="1" smtClean="0"/>
              <a:t>Mood</a:t>
            </a:r>
            <a:r>
              <a:rPr lang="sv-SE" dirty="0" smtClean="0"/>
              <a:t> </a:t>
            </a:r>
            <a:r>
              <a:rPr lang="sv-SE" dirty="0" err="1" smtClean="0"/>
              <a:t>regulation</a:t>
            </a:r>
            <a:r>
              <a:rPr lang="sv-SE" dirty="0" smtClean="0"/>
              <a:t> </a:t>
            </a:r>
            <a:r>
              <a:rPr lang="sv-SE" dirty="0" err="1" smtClean="0"/>
              <a:t>focused</a:t>
            </a:r>
            <a:r>
              <a:rPr lang="sv-SE" dirty="0" smtClean="0"/>
              <a:t> </a:t>
            </a:r>
            <a:r>
              <a:rPr lang="sv-SE" dirty="0" err="1" smtClean="0"/>
              <a:t>cognitive</a:t>
            </a:r>
            <a:r>
              <a:rPr lang="sv-SE" dirty="0" smtClean="0"/>
              <a:t> </a:t>
            </a:r>
            <a:r>
              <a:rPr lang="sv-SE" dirty="0" err="1" smtClean="0"/>
              <a:t>behavioural</a:t>
            </a:r>
            <a:r>
              <a:rPr lang="sv-SE" dirty="0" smtClean="0"/>
              <a:t> </a:t>
            </a:r>
            <a:r>
              <a:rPr lang="sv-SE" dirty="0" err="1" smtClean="0"/>
              <a:t>therapy</a:t>
            </a:r>
            <a:r>
              <a:rPr lang="sv-SE" dirty="0" smtClean="0"/>
              <a:t>)</a:t>
            </a:r>
            <a:br>
              <a:rPr lang="sv-SE" dirty="0" smtClean="0"/>
            </a:br>
            <a:endParaRPr lang="sv-S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0034" y="285728"/>
            <a:ext cx="8229600" cy="5368940"/>
          </a:xfrm>
        </p:spPr>
        <p:txBody>
          <a:bodyPr/>
          <a:lstStyle/>
          <a:p>
            <a:pPr algn="l"/>
            <a:r>
              <a:rPr lang="sv-SE" sz="2800" dirty="0" smtClean="0"/>
              <a:t>Second </a:t>
            </a:r>
            <a:r>
              <a:rPr lang="sv-SE" sz="2800" dirty="0" err="1" smtClean="0"/>
              <a:t>instruction</a:t>
            </a:r>
            <a:r>
              <a:rPr lang="sv-SE" sz="2800" dirty="0" smtClean="0"/>
              <a:t/>
            </a:r>
            <a:br>
              <a:rPr lang="sv-SE" sz="2800" dirty="0" smtClean="0"/>
            </a:br>
            <a:r>
              <a:rPr lang="sv-SE" dirty="0" smtClean="0"/>
              <a:t/>
            </a:r>
            <a:br>
              <a:rPr lang="sv-SE" dirty="0" smtClean="0"/>
            </a:br>
            <a:r>
              <a:rPr lang="sv-SE" dirty="0" smtClean="0"/>
              <a:t>”</a:t>
            </a:r>
            <a:r>
              <a:rPr lang="sv-SE" dirty="0" err="1" smtClean="0"/>
              <a:t>Now</a:t>
            </a:r>
            <a:r>
              <a:rPr lang="sv-SE" dirty="0" smtClean="0"/>
              <a:t> </a:t>
            </a:r>
            <a:r>
              <a:rPr lang="sv-SE" dirty="0" err="1" smtClean="0"/>
              <a:t>chart</a:t>
            </a:r>
            <a:r>
              <a:rPr lang="sv-SE" dirty="0" smtClean="0"/>
              <a:t> </a:t>
            </a:r>
            <a:r>
              <a:rPr lang="sv-SE" dirty="0" err="1" smtClean="0"/>
              <a:t>how</a:t>
            </a:r>
            <a:r>
              <a:rPr lang="sv-SE" dirty="0" smtClean="0"/>
              <a:t> you </a:t>
            </a:r>
            <a:r>
              <a:rPr lang="sv-SE" dirty="0" err="1" smtClean="0"/>
              <a:t>would</a:t>
            </a:r>
            <a:r>
              <a:rPr lang="sv-SE" dirty="0" smtClean="0"/>
              <a:t> like your </a:t>
            </a:r>
            <a:r>
              <a:rPr lang="sv-SE" dirty="0" err="1" smtClean="0"/>
              <a:t>moods</a:t>
            </a:r>
            <a:r>
              <a:rPr lang="sv-SE" dirty="0" smtClean="0"/>
              <a:t>, feelings, to </a:t>
            </a:r>
            <a:r>
              <a:rPr lang="sv-SE" dirty="0" err="1" smtClean="0"/>
              <a:t>exist</a:t>
            </a:r>
            <a:r>
              <a:rPr lang="sv-SE" dirty="0" smtClean="0"/>
              <a:t> in the </a:t>
            </a:r>
            <a:r>
              <a:rPr lang="sv-SE" dirty="0" err="1" smtClean="0"/>
              <a:t>future</a:t>
            </a:r>
            <a:r>
              <a:rPr lang="sv-SE" dirty="0" smtClean="0"/>
              <a:t>, in a positive fantasy.”</a:t>
            </a:r>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objekt 1" descr="RIMG1774.JPG"/>
          <p:cNvPicPr>
            <a:picLocks noChangeAspect="1"/>
          </p:cNvPicPr>
          <p:nvPr/>
        </p:nvPicPr>
        <p:blipFill>
          <a:blip r:embed="rId2">
            <a:lum bright="38000" contrast="68000"/>
            <a:extLst>
              <a:ext uri="{28A0092B-C50C-407E-A947-70E740481C1C}">
                <a14:useLocalDpi xmlns:a14="http://schemas.microsoft.com/office/drawing/2010/main" xmlns=""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334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297502"/>
          </a:xfrm>
        </p:spPr>
        <p:txBody>
          <a:bodyPr/>
          <a:lstStyle/>
          <a:p>
            <a:pPr algn="l"/>
            <a:r>
              <a:rPr lang="sv-SE" sz="2800" dirty="0" err="1" smtClean="0"/>
              <a:t>Third</a:t>
            </a:r>
            <a:r>
              <a:rPr lang="sv-SE" sz="2800" dirty="0" smtClean="0"/>
              <a:t> </a:t>
            </a:r>
            <a:r>
              <a:rPr lang="sv-SE" sz="2800" dirty="0" err="1" smtClean="0"/>
              <a:t>instruction</a:t>
            </a:r>
            <a:r>
              <a:rPr lang="sv-SE" sz="2800" dirty="0" smtClean="0"/>
              <a:t/>
            </a:r>
            <a:br>
              <a:rPr lang="sv-SE" sz="2800" dirty="0" smtClean="0"/>
            </a:br>
            <a:r>
              <a:rPr lang="sv-SE" dirty="0" smtClean="0"/>
              <a:t/>
            </a:r>
            <a:br>
              <a:rPr lang="sv-SE" dirty="0" smtClean="0"/>
            </a:br>
            <a:r>
              <a:rPr lang="sv-SE" dirty="0" smtClean="0"/>
              <a:t>”and </a:t>
            </a:r>
            <a:r>
              <a:rPr lang="sv-SE" dirty="0" err="1" smtClean="0"/>
              <a:t>finally</a:t>
            </a:r>
            <a:r>
              <a:rPr lang="sv-SE" dirty="0" smtClean="0"/>
              <a:t>, </a:t>
            </a:r>
            <a:r>
              <a:rPr lang="sv-SE" dirty="0" err="1" smtClean="0"/>
              <a:t>when</a:t>
            </a:r>
            <a:r>
              <a:rPr lang="sv-SE" dirty="0" smtClean="0"/>
              <a:t>  you look at the present </a:t>
            </a:r>
            <a:r>
              <a:rPr lang="sv-SE" dirty="0" err="1" smtClean="0"/>
              <a:t>state</a:t>
            </a:r>
            <a:r>
              <a:rPr lang="sv-SE" dirty="0" smtClean="0"/>
              <a:t> and the </a:t>
            </a:r>
            <a:r>
              <a:rPr lang="sv-SE" dirty="0" err="1" smtClean="0"/>
              <a:t>wished</a:t>
            </a:r>
            <a:r>
              <a:rPr lang="sv-SE" dirty="0" smtClean="0"/>
              <a:t> for </a:t>
            </a:r>
            <a:r>
              <a:rPr lang="sv-SE" dirty="0" err="1" smtClean="0"/>
              <a:t>future</a:t>
            </a:r>
            <a:r>
              <a:rPr lang="sv-SE" dirty="0" smtClean="0"/>
              <a:t>, </a:t>
            </a:r>
            <a:r>
              <a:rPr lang="sv-SE" dirty="0" err="1" smtClean="0"/>
              <a:t>what</a:t>
            </a:r>
            <a:r>
              <a:rPr lang="sv-SE" dirty="0" smtClean="0"/>
              <a:t> is </a:t>
            </a:r>
            <a:r>
              <a:rPr lang="sv-SE" dirty="0" err="1" smtClean="0"/>
              <a:t>needed</a:t>
            </a:r>
            <a:r>
              <a:rPr lang="sv-SE" dirty="0" smtClean="0"/>
              <a:t>, </a:t>
            </a:r>
            <a:r>
              <a:rPr lang="sv-SE" dirty="0" err="1" smtClean="0"/>
              <a:t>what</a:t>
            </a:r>
            <a:r>
              <a:rPr lang="sv-SE" dirty="0" smtClean="0"/>
              <a:t> </a:t>
            </a:r>
            <a:r>
              <a:rPr lang="sv-SE" dirty="0" err="1" smtClean="0"/>
              <a:t>change</a:t>
            </a:r>
            <a:r>
              <a:rPr lang="sv-SE" dirty="0" smtClean="0"/>
              <a:t> </a:t>
            </a:r>
            <a:r>
              <a:rPr lang="sv-SE" dirty="0" err="1" smtClean="0"/>
              <a:t>do</a:t>
            </a:r>
            <a:r>
              <a:rPr lang="sv-SE" dirty="0" smtClean="0"/>
              <a:t> you </a:t>
            </a:r>
            <a:r>
              <a:rPr lang="sv-SE" dirty="0" err="1" smtClean="0"/>
              <a:t>envision</a:t>
            </a:r>
            <a:r>
              <a:rPr lang="sv-SE" dirty="0" smtClean="0"/>
              <a:t>?”</a:t>
            </a:r>
            <a:endParaRPr lang="sv-S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objekt 1" descr="RIMG1764.JPG"/>
          <p:cNvPicPr>
            <a:picLocks noChangeAspect="1"/>
          </p:cNvPicPr>
          <p:nvPr/>
        </p:nvPicPr>
        <p:blipFill>
          <a:blip r:embed="rId2">
            <a:lum bright="42000" contrast="75000"/>
            <a:extLst>
              <a:ext uri="{28A0092B-C50C-407E-A947-70E740481C1C}">
                <a14:useLocalDpi xmlns:a14="http://schemas.microsoft.com/office/drawing/2010/main" xmlns=""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3003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229600" cy="6226196"/>
          </a:xfrm>
        </p:spPr>
        <p:txBody>
          <a:bodyPr>
            <a:normAutofit fontScale="90000"/>
          </a:bodyPr>
          <a:lstStyle/>
          <a:p>
            <a:pPr algn="l"/>
            <a:r>
              <a:rPr lang="sv-SE" sz="2800" dirty="0" smtClean="0"/>
              <a:t>Högberg, Nardo, Hällström, </a:t>
            </a:r>
            <a:r>
              <a:rPr lang="sv-SE" sz="2800" dirty="0" err="1" smtClean="0"/>
              <a:t>Pagani</a:t>
            </a:r>
            <a:r>
              <a:rPr lang="sv-SE" sz="2800" dirty="0" smtClean="0"/>
              <a:t> 2011. </a:t>
            </a:r>
            <a:r>
              <a:rPr lang="sv-SE" sz="2800" dirty="0" err="1" smtClean="0"/>
              <a:t>Affective</a:t>
            </a:r>
            <a:r>
              <a:rPr lang="sv-SE" sz="2800" dirty="0" smtClean="0"/>
              <a:t> </a:t>
            </a:r>
            <a:r>
              <a:rPr lang="sv-SE" sz="2800" dirty="0" err="1" smtClean="0"/>
              <a:t>psychotherapy</a:t>
            </a:r>
            <a:r>
              <a:rPr lang="sv-SE" sz="2800" dirty="0" smtClean="0"/>
              <a:t> in </a:t>
            </a:r>
            <a:r>
              <a:rPr lang="sv-SE" sz="2800" dirty="0" err="1" smtClean="0"/>
              <a:t>post-traumatic</a:t>
            </a:r>
            <a:r>
              <a:rPr lang="sv-SE" sz="2800" dirty="0" smtClean="0"/>
              <a:t> </a:t>
            </a:r>
            <a:r>
              <a:rPr lang="sv-SE" sz="2800" dirty="0" err="1" smtClean="0"/>
              <a:t>reactions</a:t>
            </a:r>
            <a:r>
              <a:rPr lang="sv-SE" sz="2800" dirty="0" smtClean="0"/>
              <a:t> </a:t>
            </a:r>
            <a:r>
              <a:rPr lang="sv-SE" sz="2800" dirty="0" err="1" smtClean="0"/>
              <a:t>guided</a:t>
            </a:r>
            <a:r>
              <a:rPr lang="sv-SE" sz="2800" dirty="0" smtClean="0"/>
              <a:t> by </a:t>
            </a:r>
            <a:r>
              <a:rPr lang="sv-SE" sz="2800" dirty="0" err="1" smtClean="0"/>
              <a:t>affective</a:t>
            </a:r>
            <a:r>
              <a:rPr lang="sv-SE" sz="2800" dirty="0" smtClean="0"/>
              <a:t> </a:t>
            </a:r>
            <a:r>
              <a:rPr lang="sv-SE" sz="2800" dirty="0" err="1" smtClean="0"/>
              <a:t>neuroscience</a:t>
            </a:r>
            <a:r>
              <a:rPr lang="sv-SE" sz="2800" dirty="0" smtClean="0"/>
              <a:t>: </a:t>
            </a:r>
            <a:r>
              <a:rPr lang="sv-SE" sz="2800" dirty="0" err="1" smtClean="0"/>
              <a:t>memory</a:t>
            </a:r>
            <a:r>
              <a:rPr lang="sv-SE" sz="2800" dirty="0" smtClean="0"/>
              <a:t> </a:t>
            </a:r>
            <a:r>
              <a:rPr lang="sv-SE" sz="2800" dirty="0" err="1" smtClean="0"/>
              <a:t>reconsolidation</a:t>
            </a:r>
            <a:r>
              <a:rPr lang="sv-SE" sz="2800" dirty="0" smtClean="0"/>
              <a:t> and play. </a:t>
            </a:r>
            <a:r>
              <a:rPr lang="sv-SE" sz="2800" dirty="0" err="1" smtClean="0"/>
              <a:t>Psychology</a:t>
            </a:r>
            <a:r>
              <a:rPr lang="sv-SE" sz="2800" dirty="0" smtClean="0"/>
              <a:t> Research and </a:t>
            </a:r>
            <a:r>
              <a:rPr lang="sv-SE" sz="2800" dirty="0" err="1" smtClean="0"/>
              <a:t>Behavior</a:t>
            </a:r>
            <a:r>
              <a:rPr lang="sv-SE" sz="2800" dirty="0" smtClean="0"/>
              <a:t> Management;8:87-96.  </a:t>
            </a:r>
            <a:br>
              <a:rPr lang="sv-SE" sz="2800" dirty="0" smtClean="0"/>
            </a:br>
            <a:r>
              <a:rPr lang="sv-SE" sz="2800" dirty="0" smtClean="0"/>
              <a:t/>
            </a:r>
            <a:br>
              <a:rPr lang="sv-SE" sz="2800" dirty="0" smtClean="0"/>
            </a:br>
            <a:r>
              <a:rPr lang="sv-SE" sz="2800" dirty="0" smtClean="0"/>
              <a:t> </a:t>
            </a:r>
            <a:br>
              <a:rPr lang="sv-SE" sz="2800" dirty="0" smtClean="0"/>
            </a:br>
            <a:r>
              <a:rPr lang="sv-SE" sz="3600" dirty="0" smtClean="0"/>
              <a:t>The </a:t>
            </a:r>
            <a:r>
              <a:rPr lang="sv-SE" sz="3600" dirty="0" err="1" smtClean="0"/>
              <a:t>question</a:t>
            </a:r>
            <a:r>
              <a:rPr lang="sv-SE" sz="3600" dirty="0" smtClean="0"/>
              <a:t>: </a:t>
            </a:r>
            <a:r>
              <a:rPr lang="sv-SE" sz="3600" dirty="0" err="1" smtClean="0"/>
              <a:t>how</a:t>
            </a:r>
            <a:r>
              <a:rPr lang="sv-SE" sz="3600" dirty="0" smtClean="0"/>
              <a:t> </a:t>
            </a:r>
            <a:r>
              <a:rPr lang="sv-SE" sz="3600" dirty="0" err="1" smtClean="0"/>
              <a:t>can</a:t>
            </a:r>
            <a:r>
              <a:rPr lang="sv-SE" sz="3600" dirty="0" smtClean="0"/>
              <a:t> </a:t>
            </a:r>
            <a:r>
              <a:rPr lang="sv-SE" sz="3600" dirty="0" err="1" smtClean="0"/>
              <a:t>cognitive/affective</a:t>
            </a:r>
            <a:r>
              <a:rPr lang="sv-SE" sz="3600" dirty="0" smtClean="0"/>
              <a:t> </a:t>
            </a:r>
            <a:r>
              <a:rPr lang="sv-SE" sz="3600" dirty="0" err="1" smtClean="0"/>
              <a:t>neuroscience</a:t>
            </a:r>
            <a:r>
              <a:rPr lang="sv-SE" sz="3600" dirty="0" smtClean="0"/>
              <a:t> </a:t>
            </a:r>
            <a:r>
              <a:rPr lang="sv-SE" sz="3600" dirty="0" err="1" smtClean="0"/>
              <a:t>inform</a:t>
            </a:r>
            <a:r>
              <a:rPr lang="sv-SE" sz="3600" dirty="0" smtClean="0"/>
              <a:t> the </a:t>
            </a:r>
            <a:r>
              <a:rPr lang="sv-SE" sz="3600" dirty="0" err="1" smtClean="0"/>
              <a:t>mechanism</a:t>
            </a:r>
            <a:r>
              <a:rPr lang="sv-SE" sz="3600" dirty="0" smtClean="0"/>
              <a:t> of </a:t>
            </a:r>
            <a:r>
              <a:rPr lang="sv-SE" sz="3600" dirty="0" err="1" smtClean="0"/>
              <a:t>change</a:t>
            </a:r>
            <a:r>
              <a:rPr lang="sv-SE" sz="3600" dirty="0" smtClean="0"/>
              <a:t> in </a:t>
            </a:r>
            <a:r>
              <a:rPr lang="sv-SE" sz="3600" dirty="0" err="1" smtClean="0"/>
              <a:t>psychotherapy</a:t>
            </a:r>
            <a:r>
              <a:rPr lang="sv-SE" sz="3600" dirty="0" smtClean="0"/>
              <a:t>?</a:t>
            </a:r>
            <a:br>
              <a:rPr lang="sv-SE" sz="3600" dirty="0" smtClean="0"/>
            </a:br>
            <a:r>
              <a:rPr lang="sv-SE" sz="2800" dirty="0" smtClean="0"/>
              <a:t/>
            </a:r>
            <a:br>
              <a:rPr lang="sv-SE" sz="2800" dirty="0" smtClean="0"/>
            </a:br>
            <a:r>
              <a:rPr lang="sv-SE" sz="2800" dirty="0" smtClean="0"/>
              <a:t/>
            </a:r>
            <a:br>
              <a:rPr lang="sv-SE" sz="2800" dirty="0" smtClean="0"/>
            </a:br>
            <a:r>
              <a:rPr lang="sv-SE" sz="2800" dirty="0" smtClean="0"/>
              <a:t/>
            </a:r>
            <a:br>
              <a:rPr lang="sv-SE" sz="2800" dirty="0" smtClean="0"/>
            </a:br>
            <a:endParaRPr lang="sv-SE"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274638"/>
            <a:ext cx="8229600" cy="5726130"/>
          </a:xfrm>
        </p:spPr>
        <p:txBody>
          <a:bodyPr/>
          <a:lstStyle/>
          <a:p>
            <a:pPr algn="l"/>
            <a:r>
              <a:rPr lang="sv-SE" dirty="0" smtClean="0"/>
              <a:t>The </a:t>
            </a:r>
            <a:r>
              <a:rPr lang="sv-SE" dirty="0" err="1" smtClean="0"/>
              <a:t>answer</a:t>
            </a:r>
            <a:r>
              <a:rPr lang="sv-SE" dirty="0" smtClean="0"/>
              <a:t>: </a:t>
            </a:r>
            <a:br>
              <a:rPr lang="sv-SE" dirty="0" smtClean="0"/>
            </a:br>
            <a:r>
              <a:rPr lang="sv-SE" sz="5400" dirty="0" err="1" smtClean="0"/>
              <a:t>memory</a:t>
            </a:r>
            <a:r>
              <a:rPr lang="sv-SE" sz="5400" dirty="0" smtClean="0"/>
              <a:t> </a:t>
            </a:r>
            <a:r>
              <a:rPr lang="sv-SE" sz="5400" dirty="0" err="1" smtClean="0"/>
              <a:t>reconsolidation</a:t>
            </a:r>
            <a:endParaRPr lang="sv-SE" sz="5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274638"/>
            <a:ext cx="8229600" cy="5940444"/>
          </a:xfrm>
        </p:spPr>
        <p:txBody>
          <a:bodyPr>
            <a:noAutofit/>
          </a:bodyPr>
          <a:lstStyle/>
          <a:p>
            <a:pPr algn="l"/>
            <a:r>
              <a:rPr lang="sv-SE" sz="2400" dirty="0" smtClean="0"/>
              <a:t/>
            </a:r>
            <a:br>
              <a:rPr lang="sv-SE" sz="2400" dirty="0" smtClean="0"/>
            </a:br>
            <a:r>
              <a:rPr lang="sv-SE" sz="2400" dirty="0" smtClean="0"/>
              <a:t>Högberg &amp; Hällström. </a:t>
            </a:r>
            <a:r>
              <a:rPr lang="sv-SE" sz="2400" dirty="0" err="1" smtClean="0"/>
              <a:t>Mood</a:t>
            </a:r>
            <a:r>
              <a:rPr lang="sv-SE" sz="2400" dirty="0" smtClean="0"/>
              <a:t> </a:t>
            </a:r>
            <a:r>
              <a:rPr lang="sv-SE" sz="2400" dirty="0" err="1" smtClean="0"/>
              <a:t>regulation</a:t>
            </a:r>
            <a:r>
              <a:rPr lang="sv-SE" sz="2400" dirty="0" smtClean="0"/>
              <a:t> </a:t>
            </a:r>
            <a:r>
              <a:rPr lang="sv-SE" sz="2400" dirty="0" err="1" smtClean="0"/>
              <a:t>focused</a:t>
            </a:r>
            <a:r>
              <a:rPr lang="sv-SE" sz="2400" dirty="0" smtClean="0"/>
              <a:t> CBT </a:t>
            </a:r>
            <a:r>
              <a:rPr lang="sv-SE" sz="2400" dirty="0" err="1" smtClean="0"/>
              <a:t>based</a:t>
            </a:r>
            <a:r>
              <a:rPr lang="sv-SE" sz="2400" dirty="0" smtClean="0"/>
              <a:t> on </a:t>
            </a:r>
            <a:r>
              <a:rPr lang="sv-SE" sz="2400" dirty="0" err="1" smtClean="0"/>
              <a:t>memory</a:t>
            </a:r>
            <a:r>
              <a:rPr lang="sv-SE" sz="2400" dirty="0" smtClean="0"/>
              <a:t> </a:t>
            </a:r>
            <a:r>
              <a:rPr lang="sv-SE" sz="2400" dirty="0" err="1" smtClean="0"/>
              <a:t>reconsolidation</a:t>
            </a:r>
            <a:r>
              <a:rPr lang="sv-SE" sz="2400" dirty="0" smtClean="0"/>
              <a:t>, </a:t>
            </a:r>
            <a:r>
              <a:rPr lang="sv-SE" sz="2400" dirty="0" err="1" smtClean="0"/>
              <a:t>reduced</a:t>
            </a:r>
            <a:r>
              <a:rPr lang="sv-SE" sz="2400" dirty="0" smtClean="0"/>
              <a:t> suicidal </a:t>
            </a:r>
            <a:r>
              <a:rPr lang="sv-SE" sz="2400" dirty="0" err="1" smtClean="0"/>
              <a:t>ideation</a:t>
            </a:r>
            <a:r>
              <a:rPr lang="sv-SE" sz="2400" dirty="0" smtClean="0"/>
              <a:t> and depression in </a:t>
            </a:r>
            <a:r>
              <a:rPr lang="sv-SE" sz="2400" dirty="0" err="1" smtClean="0"/>
              <a:t>youth</a:t>
            </a:r>
            <a:r>
              <a:rPr lang="sv-SE" sz="2400" dirty="0" smtClean="0"/>
              <a:t> in a </a:t>
            </a:r>
            <a:r>
              <a:rPr lang="sv-SE" sz="2400" dirty="0" err="1" smtClean="0"/>
              <a:t>randomised</a:t>
            </a:r>
            <a:r>
              <a:rPr lang="sv-SE" sz="2400" dirty="0" smtClean="0"/>
              <a:t> </a:t>
            </a:r>
            <a:r>
              <a:rPr lang="sv-SE" sz="2400" dirty="0" err="1" smtClean="0"/>
              <a:t>controlled</a:t>
            </a:r>
            <a:r>
              <a:rPr lang="sv-SE" sz="2400" dirty="0" smtClean="0"/>
              <a:t> </a:t>
            </a:r>
            <a:r>
              <a:rPr lang="sv-SE" sz="2400" dirty="0" err="1" smtClean="0"/>
              <a:t>study</a:t>
            </a:r>
            <a:r>
              <a:rPr lang="sv-SE" sz="2400" dirty="0" smtClean="0"/>
              <a:t>. Journal of </a:t>
            </a:r>
            <a:r>
              <a:rPr lang="sv-SE" sz="2400" dirty="0" err="1" smtClean="0"/>
              <a:t>Environmental</a:t>
            </a:r>
            <a:r>
              <a:rPr lang="sv-SE" sz="2400" dirty="0" smtClean="0"/>
              <a:t> Research and Public </a:t>
            </a:r>
            <a:r>
              <a:rPr lang="sv-SE" sz="2400" dirty="0" err="1" smtClean="0"/>
              <a:t>health</a:t>
            </a:r>
            <a:r>
              <a:rPr lang="sv-SE" sz="2400" dirty="0" smtClean="0"/>
              <a:t> 2018;15:921</a:t>
            </a:r>
            <a:r>
              <a:rPr lang="sv-SE" sz="3200" dirty="0" smtClean="0"/>
              <a:t/>
            </a:r>
            <a:br>
              <a:rPr lang="sv-SE" sz="3200" dirty="0" smtClean="0"/>
            </a:br>
            <a:r>
              <a:rPr lang="sv-SE" sz="3200" dirty="0" smtClean="0"/>
              <a:t/>
            </a:r>
            <a:br>
              <a:rPr lang="sv-SE" sz="3200" dirty="0" smtClean="0"/>
            </a:br>
            <a:r>
              <a:rPr lang="sv-SE" sz="2400" dirty="0" smtClean="0"/>
              <a:t/>
            </a:r>
            <a:br>
              <a:rPr lang="sv-SE" sz="2400" dirty="0" smtClean="0"/>
            </a:br>
            <a:r>
              <a:rPr lang="sv-SE" sz="2400" dirty="0" smtClean="0"/>
              <a:t> </a:t>
            </a:r>
            <a:br>
              <a:rPr lang="sv-SE" sz="2400" dirty="0" smtClean="0"/>
            </a:br>
            <a:r>
              <a:rPr lang="sv-SE" sz="2400" dirty="0" smtClean="0"/>
              <a:t>A RCT with 27 </a:t>
            </a:r>
            <a:r>
              <a:rPr lang="sv-SE" sz="2400" dirty="0" err="1" smtClean="0"/>
              <a:t>depressed</a:t>
            </a:r>
            <a:r>
              <a:rPr lang="sv-SE" sz="2400" dirty="0" smtClean="0"/>
              <a:t> </a:t>
            </a:r>
            <a:r>
              <a:rPr lang="sv-SE" sz="2400" dirty="0" err="1" smtClean="0"/>
              <a:t>adolescent</a:t>
            </a:r>
            <a:r>
              <a:rPr lang="sv-SE" sz="2400" dirty="0" smtClean="0"/>
              <a:t>, </a:t>
            </a:r>
            <a:r>
              <a:rPr lang="sv-SE" sz="2400" dirty="0" err="1" smtClean="0"/>
              <a:t>also</a:t>
            </a:r>
            <a:r>
              <a:rPr lang="sv-SE" sz="2400" dirty="0" smtClean="0"/>
              <a:t> with </a:t>
            </a:r>
            <a:r>
              <a:rPr lang="sv-SE" sz="2400" dirty="0" err="1" smtClean="0"/>
              <a:t>increased</a:t>
            </a:r>
            <a:r>
              <a:rPr lang="sv-SE" sz="2400" dirty="0" smtClean="0"/>
              <a:t> </a:t>
            </a:r>
            <a:r>
              <a:rPr lang="sv-SE" sz="2400" dirty="0" err="1" smtClean="0"/>
              <a:t>suicidality</a:t>
            </a:r>
            <a:r>
              <a:rPr lang="sv-SE" sz="2400" dirty="0" smtClean="0"/>
              <a:t>, median nr of sessions 12. The </a:t>
            </a:r>
            <a:r>
              <a:rPr lang="sv-SE" sz="2400" dirty="0" err="1" smtClean="0"/>
              <a:t>method</a:t>
            </a:r>
            <a:r>
              <a:rPr lang="sv-SE" sz="2400" dirty="0" smtClean="0"/>
              <a:t> is </a:t>
            </a:r>
            <a:r>
              <a:rPr lang="sv-SE" sz="2400" dirty="0" err="1" smtClean="0"/>
              <a:t>now</a:t>
            </a:r>
            <a:r>
              <a:rPr lang="sv-SE" sz="2400" dirty="0" smtClean="0"/>
              <a:t> </a:t>
            </a:r>
            <a:r>
              <a:rPr lang="sv-SE" sz="2400" dirty="0" err="1" smtClean="0"/>
              <a:t>named</a:t>
            </a:r>
            <a:r>
              <a:rPr lang="sv-SE" sz="2400" dirty="0" smtClean="0"/>
              <a:t> </a:t>
            </a:r>
            <a:r>
              <a:rPr lang="sv-SE" sz="2400" dirty="0" err="1" smtClean="0"/>
              <a:t>mood</a:t>
            </a:r>
            <a:r>
              <a:rPr lang="sv-SE" sz="2400" dirty="0" smtClean="0"/>
              <a:t> </a:t>
            </a:r>
            <a:r>
              <a:rPr lang="sv-SE" sz="2400" dirty="0" err="1" smtClean="0"/>
              <a:t>regulation</a:t>
            </a:r>
            <a:r>
              <a:rPr lang="sv-SE" sz="2400" dirty="0" smtClean="0"/>
              <a:t> </a:t>
            </a:r>
            <a:r>
              <a:rPr lang="sv-SE" sz="2400" dirty="0" err="1" smtClean="0"/>
              <a:t>focused</a:t>
            </a:r>
            <a:r>
              <a:rPr lang="sv-SE" sz="2400" dirty="0" smtClean="0"/>
              <a:t> </a:t>
            </a:r>
            <a:r>
              <a:rPr lang="sv-SE" sz="2400" dirty="0" err="1" smtClean="0"/>
              <a:t>cognitive</a:t>
            </a:r>
            <a:r>
              <a:rPr lang="sv-SE" sz="2400" dirty="0" smtClean="0"/>
              <a:t> </a:t>
            </a:r>
            <a:r>
              <a:rPr lang="sv-SE" sz="2400" dirty="0" err="1" smtClean="0"/>
              <a:t>behavioural</a:t>
            </a:r>
            <a:r>
              <a:rPr lang="sv-SE" sz="2400" dirty="0" smtClean="0"/>
              <a:t> </a:t>
            </a:r>
            <a:r>
              <a:rPr lang="sv-SE" sz="2400" dirty="0" err="1" smtClean="0"/>
              <a:t>therapy</a:t>
            </a:r>
            <a:r>
              <a:rPr lang="sv-SE" sz="2400" dirty="0" smtClean="0"/>
              <a:t>, MR-CBT, </a:t>
            </a:r>
            <a:r>
              <a:rPr lang="sv-SE" sz="2400" dirty="0" err="1" smtClean="0"/>
              <a:t>because</a:t>
            </a:r>
            <a:r>
              <a:rPr lang="sv-SE" sz="2400" dirty="0" smtClean="0"/>
              <a:t> </a:t>
            </a:r>
            <a:r>
              <a:rPr lang="sv-SE" sz="2400" dirty="0" err="1" smtClean="0"/>
              <a:t>clearly</a:t>
            </a:r>
            <a:r>
              <a:rPr lang="sv-SE" sz="2400" dirty="0" smtClean="0"/>
              <a:t> the </a:t>
            </a:r>
            <a:r>
              <a:rPr lang="sv-SE" sz="2400" dirty="0" err="1" smtClean="0"/>
              <a:t>protocol</a:t>
            </a:r>
            <a:r>
              <a:rPr lang="sv-SE" sz="2400" dirty="0" smtClean="0"/>
              <a:t> </a:t>
            </a:r>
            <a:r>
              <a:rPr lang="sv-SE" sz="2400" dirty="0" err="1" smtClean="0"/>
              <a:t>entails</a:t>
            </a:r>
            <a:r>
              <a:rPr lang="sv-SE" sz="2400" dirty="0" smtClean="0"/>
              <a:t> </a:t>
            </a:r>
            <a:r>
              <a:rPr lang="sv-SE" sz="2400" dirty="0" err="1" smtClean="0"/>
              <a:t>systematic</a:t>
            </a:r>
            <a:r>
              <a:rPr lang="sv-SE" sz="2400" dirty="0" smtClean="0"/>
              <a:t> exposure to </a:t>
            </a:r>
            <a:r>
              <a:rPr lang="sv-SE" sz="2400" dirty="0" err="1" smtClean="0"/>
              <a:t>two</a:t>
            </a:r>
            <a:r>
              <a:rPr lang="sv-SE" sz="2400" dirty="0" smtClean="0"/>
              <a:t> different feelings </a:t>
            </a:r>
            <a:r>
              <a:rPr lang="sv-SE" sz="2400" dirty="0" err="1" smtClean="0"/>
              <a:t>during</a:t>
            </a:r>
            <a:r>
              <a:rPr lang="sv-SE" sz="2400" dirty="0" smtClean="0"/>
              <a:t> the session. </a:t>
            </a:r>
            <a:r>
              <a:rPr lang="sv-SE" sz="2400" dirty="0" err="1" smtClean="0"/>
              <a:t>But</a:t>
            </a:r>
            <a:r>
              <a:rPr lang="sv-SE" sz="2400" dirty="0" smtClean="0"/>
              <a:t> the </a:t>
            </a:r>
            <a:r>
              <a:rPr lang="sv-SE" sz="2400" dirty="0" err="1" smtClean="0"/>
              <a:t>method</a:t>
            </a:r>
            <a:r>
              <a:rPr lang="sv-SE" sz="2400" dirty="0" smtClean="0"/>
              <a:t> is </a:t>
            </a:r>
            <a:r>
              <a:rPr lang="sv-SE" sz="2400" dirty="0" err="1" smtClean="0"/>
              <a:t>also</a:t>
            </a:r>
            <a:r>
              <a:rPr lang="sv-SE" sz="2400" dirty="0" smtClean="0"/>
              <a:t> associative. </a:t>
            </a:r>
            <a:r>
              <a:rPr lang="sv-SE" sz="2400" dirty="0" err="1" smtClean="0"/>
              <a:t>There</a:t>
            </a:r>
            <a:r>
              <a:rPr lang="sv-SE" sz="2400" dirty="0" smtClean="0"/>
              <a:t> </a:t>
            </a:r>
            <a:r>
              <a:rPr lang="sv-SE" sz="2400" dirty="0" err="1" smtClean="0"/>
              <a:t>was</a:t>
            </a:r>
            <a:r>
              <a:rPr lang="sv-SE" sz="2400" dirty="0" smtClean="0"/>
              <a:t> after </a:t>
            </a:r>
            <a:r>
              <a:rPr lang="sv-SE" sz="2400" dirty="0" err="1" smtClean="0"/>
              <a:t>treatment</a:t>
            </a:r>
            <a:r>
              <a:rPr lang="sv-SE" sz="2400" dirty="0" smtClean="0"/>
              <a:t> a </a:t>
            </a:r>
            <a:r>
              <a:rPr lang="sv-SE" sz="2400" dirty="0" err="1" smtClean="0"/>
              <a:t>significant</a:t>
            </a:r>
            <a:r>
              <a:rPr lang="sv-SE" sz="2400" dirty="0" smtClean="0"/>
              <a:t> </a:t>
            </a:r>
            <a:r>
              <a:rPr lang="sv-SE" sz="2400" dirty="0" err="1" smtClean="0"/>
              <a:t>difference</a:t>
            </a:r>
            <a:r>
              <a:rPr lang="sv-SE" sz="2400" dirty="0" smtClean="0"/>
              <a:t> in suicidal </a:t>
            </a:r>
            <a:r>
              <a:rPr lang="sv-SE" sz="2400" dirty="0" err="1" smtClean="0"/>
              <a:t>ideation</a:t>
            </a:r>
            <a:r>
              <a:rPr lang="sv-SE" sz="2400" dirty="0" smtClean="0"/>
              <a:t>, and </a:t>
            </a:r>
            <a:r>
              <a:rPr lang="sv-SE" sz="2400" dirty="0" err="1" smtClean="0"/>
              <a:t>near</a:t>
            </a:r>
            <a:r>
              <a:rPr lang="sv-SE" sz="2400" dirty="0" smtClean="0"/>
              <a:t> </a:t>
            </a:r>
            <a:r>
              <a:rPr lang="sv-SE" sz="2400" dirty="0" err="1" smtClean="0"/>
              <a:t>significant</a:t>
            </a:r>
            <a:r>
              <a:rPr lang="sv-SE" sz="2400" dirty="0" smtClean="0"/>
              <a:t> in the depression </a:t>
            </a:r>
            <a:r>
              <a:rPr lang="sv-SE" sz="2400" dirty="0" err="1" smtClean="0"/>
              <a:t>scale</a:t>
            </a:r>
            <a:r>
              <a:rPr lang="sv-SE" sz="2400" dirty="0" smtClean="0"/>
              <a:t> </a:t>
            </a:r>
            <a:r>
              <a:rPr lang="sv-SE" sz="2400" dirty="0" err="1" smtClean="0"/>
              <a:t>Mood</a:t>
            </a:r>
            <a:r>
              <a:rPr lang="sv-SE" sz="2400" dirty="0" smtClean="0"/>
              <a:t> and Feelings </a:t>
            </a:r>
            <a:r>
              <a:rPr lang="sv-SE" sz="2400" dirty="0" err="1" smtClean="0"/>
              <a:t>Questionnaire</a:t>
            </a:r>
            <a:r>
              <a:rPr lang="sv-SE" sz="2400" dirty="0" smtClean="0"/>
              <a:t> </a:t>
            </a:r>
            <a:r>
              <a:rPr lang="sv-SE" sz="2400" dirty="0" err="1" smtClean="0"/>
              <a:t>favouring</a:t>
            </a:r>
            <a:r>
              <a:rPr lang="sv-SE" sz="2400" dirty="0" smtClean="0"/>
              <a:t> MR-CBT. </a:t>
            </a:r>
            <a:br>
              <a:rPr lang="sv-SE" sz="2400" dirty="0" smtClean="0"/>
            </a:br>
            <a:r>
              <a:rPr lang="sv-SE" sz="2400" dirty="0" smtClean="0"/>
              <a:t/>
            </a:r>
            <a:br>
              <a:rPr lang="sv-SE" sz="2400" dirty="0" smtClean="0"/>
            </a:br>
            <a:endParaRPr lang="sv-SE"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368940"/>
          </a:xfrm>
        </p:spPr>
        <p:txBody>
          <a:bodyPr/>
          <a:lstStyle/>
          <a:p>
            <a:pPr algn="l"/>
            <a:r>
              <a:rPr lang="sv-SE" dirty="0" smtClean="0"/>
              <a:t>The </a:t>
            </a:r>
            <a:r>
              <a:rPr lang="sv-SE" dirty="0" err="1" smtClean="0"/>
              <a:t>aim</a:t>
            </a:r>
            <a:r>
              <a:rPr lang="sv-SE" dirty="0" smtClean="0"/>
              <a:t> of the </a:t>
            </a:r>
            <a:r>
              <a:rPr lang="sv-SE" dirty="0" err="1" smtClean="0"/>
              <a:t>treatment</a:t>
            </a:r>
            <a:r>
              <a:rPr lang="sv-SE" dirty="0" smtClean="0"/>
              <a:t> with MR-CBT is to </a:t>
            </a:r>
            <a:r>
              <a:rPr lang="sv-SE" dirty="0" err="1" smtClean="0"/>
              <a:t>significantly</a:t>
            </a:r>
            <a:r>
              <a:rPr lang="sv-SE" dirty="0" smtClean="0"/>
              <a:t> </a:t>
            </a:r>
            <a:r>
              <a:rPr lang="sv-SE" dirty="0" err="1" smtClean="0"/>
              <a:t>weaken</a:t>
            </a:r>
            <a:r>
              <a:rPr lang="sv-SE" dirty="0" smtClean="0"/>
              <a:t> the negative </a:t>
            </a:r>
            <a:r>
              <a:rPr lang="sv-SE" dirty="0" err="1" smtClean="0"/>
              <a:t>affect</a:t>
            </a:r>
            <a:r>
              <a:rPr lang="sv-SE" dirty="0" smtClean="0"/>
              <a:t> </a:t>
            </a:r>
            <a:r>
              <a:rPr lang="sv-SE" dirty="0" err="1" smtClean="0"/>
              <a:t>combined</a:t>
            </a:r>
            <a:r>
              <a:rPr lang="sv-SE" dirty="0" smtClean="0"/>
              <a:t> with </a:t>
            </a:r>
            <a:r>
              <a:rPr lang="sv-SE" dirty="0" err="1" smtClean="0"/>
              <a:t>traumatic</a:t>
            </a:r>
            <a:r>
              <a:rPr lang="sv-SE" dirty="0" smtClean="0"/>
              <a:t> och </a:t>
            </a:r>
            <a:r>
              <a:rPr lang="sv-SE" dirty="0" err="1" smtClean="0"/>
              <a:t>troubling</a:t>
            </a:r>
            <a:r>
              <a:rPr lang="sv-SE" dirty="0" smtClean="0"/>
              <a:t> </a:t>
            </a:r>
            <a:r>
              <a:rPr lang="sv-SE" dirty="0" err="1" smtClean="0"/>
              <a:t>memories</a:t>
            </a:r>
            <a:r>
              <a:rPr lang="sv-SE" dirty="0" smtClean="0"/>
              <a:t>.</a:t>
            </a:r>
            <a:endParaRPr lang="sv-S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583362"/>
          </a:xfrm>
        </p:spPr>
        <p:txBody>
          <a:bodyPr>
            <a:normAutofit/>
          </a:bodyPr>
          <a:lstStyle/>
          <a:p>
            <a:pPr algn="l"/>
            <a:r>
              <a:rPr lang="sv-SE" sz="5400" dirty="0" err="1" smtClean="0"/>
              <a:t>If</a:t>
            </a:r>
            <a:r>
              <a:rPr lang="sv-SE" sz="5400" dirty="0" smtClean="0"/>
              <a:t> </a:t>
            </a:r>
            <a:r>
              <a:rPr lang="sv-SE" sz="5400" dirty="0" err="1" smtClean="0"/>
              <a:t>we</a:t>
            </a:r>
            <a:r>
              <a:rPr lang="sv-SE" sz="5400" dirty="0" smtClean="0"/>
              <a:t> </a:t>
            </a:r>
            <a:r>
              <a:rPr lang="sv-SE" sz="5400" dirty="0" err="1" smtClean="0"/>
              <a:t>aim</a:t>
            </a:r>
            <a:r>
              <a:rPr lang="sv-SE" sz="5400" dirty="0" smtClean="0"/>
              <a:t> at </a:t>
            </a:r>
            <a:r>
              <a:rPr lang="sv-SE" sz="5400" dirty="0" err="1" smtClean="0"/>
              <a:t>diminish</a:t>
            </a:r>
            <a:r>
              <a:rPr lang="sv-SE" sz="5400" dirty="0" smtClean="0"/>
              <a:t> the negative </a:t>
            </a:r>
            <a:r>
              <a:rPr lang="sv-SE" sz="5400" dirty="0" err="1" smtClean="0"/>
              <a:t>affect</a:t>
            </a:r>
            <a:r>
              <a:rPr lang="sv-SE" sz="5400" dirty="0" smtClean="0"/>
              <a:t> </a:t>
            </a:r>
            <a:r>
              <a:rPr lang="sv-SE" sz="5400" dirty="0" err="1" smtClean="0"/>
              <a:t>associated</a:t>
            </a:r>
            <a:r>
              <a:rPr lang="sv-SE" sz="5400" dirty="0" smtClean="0"/>
              <a:t> with a personal </a:t>
            </a:r>
            <a:r>
              <a:rPr lang="sv-SE" sz="5400" dirty="0" err="1" smtClean="0"/>
              <a:t>memory</a:t>
            </a:r>
            <a:r>
              <a:rPr lang="sv-SE" sz="5400" dirty="0" smtClean="0"/>
              <a:t> </a:t>
            </a:r>
            <a:r>
              <a:rPr lang="sv-SE" sz="5400" dirty="0" err="1" smtClean="0"/>
              <a:t>we</a:t>
            </a:r>
            <a:r>
              <a:rPr lang="sv-SE" sz="5400" dirty="0" smtClean="0"/>
              <a:t> </a:t>
            </a:r>
            <a:r>
              <a:rPr lang="sv-SE" sz="5400" dirty="0" err="1" smtClean="0"/>
              <a:t>need</a:t>
            </a:r>
            <a:r>
              <a:rPr lang="sv-SE" sz="5400" dirty="0" smtClean="0"/>
              <a:t> to </a:t>
            </a:r>
            <a:r>
              <a:rPr lang="sv-SE" sz="5400" b="1" dirty="0" err="1" smtClean="0"/>
              <a:t>activate</a:t>
            </a:r>
            <a:r>
              <a:rPr lang="sv-SE" sz="5400" b="1" dirty="0" smtClean="0"/>
              <a:t>, </a:t>
            </a:r>
            <a:r>
              <a:rPr lang="sv-SE" sz="5400" dirty="0" err="1" smtClean="0"/>
              <a:t>create</a:t>
            </a:r>
            <a:r>
              <a:rPr lang="sv-SE" sz="5400" dirty="0" smtClean="0"/>
              <a:t> this </a:t>
            </a:r>
            <a:r>
              <a:rPr lang="sv-SE" sz="5400" dirty="0" err="1" smtClean="0"/>
              <a:t>associated</a:t>
            </a:r>
            <a:r>
              <a:rPr lang="sv-SE" sz="5400" dirty="0" smtClean="0"/>
              <a:t> emotion! </a:t>
            </a:r>
            <a:r>
              <a:rPr lang="sv-SE" sz="5400" dirty="0" err="1" smtClean="0"/>
              <a:t>Otherwise</a:t>
            </a:r>
            <a:r>
              <a:rPr lang="sv-SE" sz="5400" dirty="0" smtClean="0"/>
              <a:t> it </a:t>
            </a:r>
            <a:r>
              <a:rPr lang="sv-SE" sz="5400" dirty="0" err="1" smtClean="0"/>
              <a:t>cannot</a:t>
            </a:r>
            <a:r>
              <a:rPr lang="sv-SE" sz="5400" dirty="0" smtClean="0"/>
              <a:t> be </a:t>
            </a:r>
            <a:r>
              <a:rPr lang="sv-SE" sz="5400" dirty="0" err="1" smtClean="0"/>
              <a:t>reconsolidated</a:t>
            </a:r>
            <a:r>
              <a:rPr lang="sv-SE" sz="5400" dirty="0" smtClean="0"/>
              <a:t>.</a:t>
            </a:r>
            <a:endParaRPr lang="sv-SE" sz="5400" b="1" dirty="0"/>
          </a:p>
        </p:txBody>
      </p:sp>
    </p:spTree>
    <p:extLst>
      <p:ext uri="{BB962C8B-B14F-4D97-AF65-F5344CB8AC3E}">
        <p14:creationId xmlns="" xmlns:p14="http://schemas.microsoft.com/office/powerpoint/2010/main" val="2285740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04664"/>
            <a:ext cx="8229600" cy="6192688"/>
          </a:xfrm>
        </p:spPr>
        <p:txBody>
          <a:bodyPr>
            <a:normAutofit/>
          </a:bodyPr>
          <a:lstStyle/>
          <a:p>
            <a:pPr algn="l"/>
            <a:r>
              <a:rPr lang="sv-SE" sz="4000" dirty="0" smtClean="0"/>
              <a:t> </a:t>
            </a:r>
            <a:br>
              <a:rPr lang="sv-SE" sz="4000" dirty="0" smtClean="0"/>
            </a:br>
            <a:r>
              <a:rPr lang="sv-SE" sz="5400" dirty="0" smtClean="0"/>
              <a:t>This </a:t>
            </a:r>
            <a:r>
              <a:rPr lang="sv-SE" sz="5400" dirty="0" err="1" smtClean="0"/>
              <a:t>means</a:t>
            </a:r>
            <a:r>
              <a:rPr lang="sv-SE" sz="5400" dirty="0" smtClean="0"/>
              <a:t> that the </a:t>
            </a:r>
            <a:r>
              <a:rPr lang="sv-SE" sz="5400" dirty="0" err="1" smtClean="0"/>
              <a:t>client</a:t>
            </a:r>
            <a:r>
              <a:rPr lang="sv-SE" sz="5400" dirty="0" smtClean="0"/>
              <a:t> </a:t>
            </a:r>
            <a:r>
              <a:rPr lang="sv-SE" sz="5400" dirty="0" err="1" smtClean="0"/>
              <a:t>might</a:t>
            </a:r>
            <a:r>
              <a:rPr lang="sv-SE" sz="5400" dirty="0" smtClean="0"/>
              <a:t> </a:t>
            </a:r>
            <a:r>
              <a:rPr lang="sv-SE" sz="5400" dirty="0" err="1" smtClean="0"/>
              <a:t>become</a:t>
            </a:r>
            <a:r>
              <a:rPr lang="sv-SE" sz="5400" dirty="0" smtClean="0"/>
              <a:t> </a:t>
            </a:r>
            <a:r>
              <a:rPr lang="sv-SE" sz="5400" dirty="0" err="1" smtClean="0"/>
              <a:t>fearful</a:t>
            </a:r>
            <a:r>
              <a:rPr lang="sv-SE" sz="5400" dirty="0" smtClean="0"/>
              <a:t>, </a:t>
            </a:r>
            <a:r>
              <a:rPr lang="sv-SE" sz="5400" dirty="0" err="1" smtClean="0"/>
              <a:t>angry</a:t>
            </a:r>
            <a:r>
              <a:rPr lang="sv-SE" sz="5400" dirty="0" smtClean="0"/>
              <a:t> and getting </a:t>
            </a:r>
            <a:r>
              <a:rPr lang="sv-SE" sz="5400" dirty="0" err="1" smtClean="0"/>
              <a:t>dangerous</a:t>
            </a:r>
            <a:r>
              <a:rPr lang="sv-SE" sz="5400" dirty="0" smtClean="0"/>
              <a:t> </a:t>
            </a:r>
            <a:r>
              <a:rPr lang="sv-SE" sz="5400" dirty="0" err="1" smtClean="0"/>
              <a:t>impulses</a:t>
            </a:r>
            <a:r>
              <a:rPr lang="sv-SE" sz="5400" dirty="0" smtClean="0"/>
              <a:t>!</a:t>
            </a:r>
            <a:endParaRPr lang="sv-SE" sz="5400" dirty="0"/>
          </a:p>
        </p:txBody>
      </p:sp>
    </p:spTree>
    <p:extLst>
      <p:ext uri="{BB962C8B-B14F-4D97-AF65-F5344CB8AC3E}">
        <p14:creationId xmlns="" xmlns:p14="http://schemas.microsoft.com/office/powerpoint/2010/main" val="145181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011750"/>
          </a:xfrm>
        </p:spPr>
        <p:txBody>
          <a:bodyPr/>
          <a:lstStyle/>
          <a:p>
            <a:r>
              <a:rPr lang="sv-SE" dirty="0" err="1" smtClean="0"/>
              <a:t>Mood</a:t>
            </a:r>
            <a:r>
              <a:rPr lang="sv-SE" dirty="0" smtClean="0"/>
              <a:t> </a:t>
            </a:r>
            <a:r>
              <a:rPr lang="sv-SE" dirty="0" err="1" smtClean="0"/>
              <a:t>regulation</a:t>
            </a:r>
            <a:r>
              <a:rPr lang="sv-SE" dirty="0" smtClean="0"/>
              <a:t> in depression</a:t>
            </a:r>
            <a:endParaRPr lang="sv-S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88640"/>
            <a:ext cx="8725127" cy="6408712"/>
          </a:xfrm>
        </p:spPr>
        <p:txBody>
          <a:bodyPr>
            <a:normAutofit/>
          </a:bodyPr>
          <a:lstStyle/>
          <a:p>
            <a:r>
              <a:rPr lang="sv-SE" sz="5400" dirty="0" smtClean="0"/>
              <a:t> </a:t>
            </a:r>
            <a:br>
              <a:rPr lang="sv-SE" sz="5400" dirty="0" smtClean="0"/>
            </a:br>
            <a:r>
              <a:rPr lang="sv-SE" sz="5400" dirty="0" err="1" smtClean="0"/>
              <a:t>How</a:t>
            </a:r>
            <a:r>
              <a:rPr lang="sv-SE" sz="5400" dirty="0" smtClean="0"/>
              <a:t> to </a:t>
            </a:r>
            <a:r>
              <a:rPr lang="sv-SE" sz="5400" dirty="0" err="1" smtClean="0"/>
              <a:t>solve</a:t>
            </a:r>
            <a:r>
              <a:rPr lang="sv-SE" sz="5400" dirty="0" smtClean="0"/>
              <a:t> this dilemma!</a:t>
            </a:r>
            <a:endParaRPr lang="sv-SE" sz="5400" dirty="0"/>
          </a:p>
        </p:txBody>
      </p:sp>
    </p:spTree>
    <p:extLst>
      <p:ext uri="{BB962C8B-B14F-4D97-AF65-F5344CB8AC3E}">
        <p14:creationId xmlns="" xmlns:p14="http://schemas.microsoft.com/office/powerpoint/2010/main" val="2989411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16632"/>
            <a:ext cx="8229600" cy="6552728"/>
          </a:xfrm>
        </p:spPr>
        <p:txBody>
          <a:bodyPr/>
          <a:lstStyle/>
          <a:p>
            <a:pPr algn="l"/>
            <a:r>
              <a:rPr lang="sv-SE" sz="5400" dirty="0" err="1" smtClean="0"/>
              <a:t>Safety</a:t>
            </a:r>
            <a:r>
              <a:rPr lang="sv-SE" sz="5400" dirty="0" smtClean="0"/>
              <a:t> </a:t>
            </a:r>
            <a:r>
              <a:rPr lang="sv-SE" sz="5400" dirty="0" err="1" smtClean="0"/>
              <a:t>protocol</a:t>
            </a:r>
            <a:r>
              <a:rPr lang="sv-SE" sz="5400" dirty="0" smtClean="0"/>
              <a:t>:</a:t>
            </a:r>
            <a:br>
              <a:rPr lang="sv-SE" sz="5400" dirty="0" smtClean="0"/>
            </a:br>
            <a:r>
              <a:rPr lang="sv-SE" sz="5400" dirty="0" err="1" smtClean="0"/>
              <a:t>Embedded</a:t>
            </a:r>
            <a:r>
              <a:rPr lang="sv-SE" sz="5400" dirty="0" smtClean="0"/>
              <a:t> in </a:t>
            </a:r>
            <a:r>
              <a:rPr lang="sv-SE" sz="5400" dirty="0" err="1" smtClean="0"/>
              <a:t>safety</a:t>
            </a:r>
            <a:r>
              <a:rPr lang="sv-SE" sz="5400" dirty="0" smtClean="0"/>
              <a:t> and </a:t>
            </a:r>
            <a:r>
              <a:rPr lang="sv-SE" sz="5400" dirty="0" err="1" smtClean="0"/>
              <a:t>security</a:t>
            </a:r>
            <a:r>
              <a:rPr lang="sv-SE" sz="5400" dirty="0" smtClean="0"/>
              <a:t>. At start and the </a:t>
            </a:r>
            <a:r>
              <a:rPr lang="sv-SE" sz="5400" dirty="0" err="1" smtClean="0"/>
              <a:t>end</a:t>
            </a:r>
            <a:r>
              <a:rPr lang="sv-SE" sz="5400" dirty="0" smtClean="0"/>
              <a:t> of the session positive feelings </a:t>
            </a:r>
            <a:r>
              <a:rPr lang="sv-SE" sz="5400" dirty="0" err="1" smtClean="0"/>
              <a:t>should</a:t>
            </a:r>
            <a:r>
              <a:rPr lang="sv-SE" sz="5400" dirty="0" smtClean="0"/>
              <a:t> be </a:t>
            </a:r>
            <a:r>
              <a:rPr lang="sv-SE" sz="5400" b="1" dirty="0" err="1" smtClean="0"/>
              <a:t>activated</a:t>
            </a:r>
            <a:r>
              <a:rPr lang="sv-SE" sz="5400" b="1" dirty="0" smtClean="0"/>
              <a:t>.</a:t>
            </a:r>
            <a:endParaRPr lang="sv-SE" sz="5400" b="1" dirty="0"/>
          </a:p>
        </p:txBody>
      </p:sp>
    </p:spTree>
    <p:extLst>
      <p:ext uri="{BB962C8B-B14F-4D97-AF65-F5344CB8AC3E}">
        <p14:creationId xmlns="" xmlns:p14="http://schemas.microsoft.com/office/powerpoint/2010/main" val="1959830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66730"/>
          </a:xfrm>
        </p:spPr>
        <p:txBody>
          <a:bodyPr>
            <a:normAutofit fontScale="90000"/>
          </a:bodyPr>
          <a:lstStyle/>
          <a:p>
            <a:pPr algn="l"/>
            <a:r>
              <a:rPr lang="sv-SE" sz="7200" dirty="0" err="1" smtClean="0"/>
              <a:t>Role</a:t>
            </a:r>
            <a:r>
              <a:rPr lang="sv-SE" sz="7200" dirty="0" smtClean="0"/>
              <a:t> of the </a:t>
            </a:r>
            <a:r>
              <a:rPr lang="sv-SE" sz="7200" dirty="0" err="1" smtClean="0"/>
              <a:t>therapist</a:t>
            </a:r>
            <a:r>
              <a:rPr lang="sv-SE" sz="7200" dirty="0" smtClean="0"/>
              <a:t>: </a:t>
            </a:r>
            <a:r>
              <a:rPr lang="sv-SE" sz="7200" dirty="0" err="1" smtClean="0"/>
              <a:t>also</a:t>
            </a:r>
            <a:r>
              <a:rPr lang="sv-SE" sz="7200" dirty="0" smtClean="0"/>
              <a:t> a </a:t>
            </a:r>
            <a:r>
              <a:rPr lang="sv-SE" sz="7200" dirty="0" err="1" smtClean="0"/>
              <a:t>feel-good</a:t>
            </a:r>
            <a:r>
              <a:rPr lang="sv-SE" sz="7200" dirty="0" smtClean="0"/>
              <a:t> coach, </a:t>
            </a:r>
            <a:r>
              <a:rPr lang="sv-SE" sz="7200" dirty="0" err="1" smtClean="0"/>
              <a:t>helping</a:t>
            </a:r>
            <a:r>
              <a:rPr lang="sv-SE" sz="7200" dirty="0" smtClean="0"/>
              <a:t> the </a:t>
            </a:r>
            <a:r>
              <a:rPr lang="sv-SE" sz="7200" dirty="0" err="1" smtClean="0"/>
              <a:t>client</a:t>
            </a:r>
            <a:r>
              <a:rPr lang="sv-SE" sz="7200" dirty="0" smtClean="0"/>
              <a:t> to </a:t>
            </a:r>
            <a:r>
              <a:rPr lang="sv-SE" sz="7200" dirty="0" err="1" smtClean="0"/>
              <a:t>feel</a:t>
            </a:r>
            <a:r>
              <a:rPr lang="sv-SE" sz="7200" dirty="0" smtClean="0"/>
              <a:t> </a:t>
            </a:r>
            <a:r>
              <a:rPr lang="sv-SE" sz="7200" dirty="0" err="1" smtClean="0"/>
              <a:t>good</a:t>
            </a:r>
            <a:r>
              <a:rPr lang="sv-SE" sz="7200" dirty="0" smtClean="0"/>
              <a:t> and </a:t>
            </a:r>
            <a:r>
              <a:rPr lang="sv-SE" sz="7200" dirty="0" err="1" smtClean="0"/>
              <a:t>safe</a:t>
            </a:r>
            <a:r>
              <a:rPr lang="sv-SE" sz="7200" dirty="0" smtClean="0"/>
              <a:t> in the session</a:t>
            </a:r>
            <a:endParaRPr lang="sv-SE" sz="7200" dirty="0"/>
          </a:p>
        </p:txBody>
      </p:sp>
    </p:spTree>
    <p:extLst>
      <p:ext uri="{BB962C8B-B14F-4D97-AF65-F5344CB8AC3E}">
        <p14:creationId xmlns="" xmlns:p14="http://schemas.microsoft.com/office/powerpoint/2010/main" val="840210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66730"/>
          </a:xfrm>
        </p:spPr>
        <p:txBody>
          <a:bodyPr/>
          <a:lstStyle/>
          <a:p>
            <a:pPr algn="l"/>
            <a:r>
              <a:rPr lang="sv-SE" sz="6000" dirty="0" err="1" smtClean="0"/>
              <a:t>Sleep</a:t>
            </a:r>
            <a:r>
              <a:rPr lang="sv-SE" sz="6000" dirty="0" smtClean="0"/>
              <a:t> deprivation aggravates </a:t>
            </a:r>
            <a:r>
              <a:rPr lang="sv-SE" sz="6000" dirty="0" err="1" smtClean="0"/>
              <a:t>difficulties</a:t>
            </a:r>
            <a:r>
              <a:rPr lang="sv-SE" sz="6000" dirty="0" smtClean="0"/>
              <a:t> in </a:t>
            </a:r>
            <a:r>
              <a:rPr lang="sv-SE" sz="6000" dirty="0" err="1" smtClean="0"/>
              <a:t>both</a:t>
            </a:r>
            <a:r>
              <a:rPr lang="sv-SE" sz="6000" dirty="0" smtClean="0"/>
              <a:t> </a:t>
            </a:r>
            <a:r>
              <a:rPr lang="sv-SE" sz="6000" dirty="0" err="1" smtClean="0"/>
              <a:t>cognition</a:t>
            </a:r>
            <a:r>
              <a:rPr lang="sv-SE" sz="6000" dirty="0" smtClean="0"/>
              <a:t> and   </a:t>
            </a:r>
            <a:r>
              <a:rPr lang="sv-SE" sz="6000" dirty="0" err="1" smtClean="0"/>
              <a:t>mood</a:t>
            </a:r>
            <a:r>
              <a:rPr lang="sv-SE" sz="6000" dirty="0" smtClean="0"/>
              <a:t> </a:t>
            </a:r>
            <a:r>
              <a:rPr lang="sv-SE" sz="6000" dirty="0" err="1" smtClean="0"/>
              <a:t>regulation</a:t>
            </a:r>
            <a:endParaRPr lang="sv-SE" sz="6000" dirty="0"/>
          </a:p>
        </p:txBody>
      </p:sp>
    </p:spTree>
    <p:extLst>
      <p:ext uri="{BB962C8B-B14F-4D97-AF65-F5344CB8AC3E}">
        <p14:creationId xmlns="" xmlns:p14="http://schemas.microsoft.com/office/powerpoint/2010/main" val="3195022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6471592"/>
          </a:xfrm>
        </p:spPr>
        <p:txBody>
          <a:bodyPr/>
          <a:lstStyle/>
          <a:p>
            <a:pPr algn="l"/>
            <a:r>
              <a:rPr lang="sv-SE" sz="5400" dirty="0" smtClean="0"/>
              <a:t>Always start </a:t>
            </a:r>
            <a:r>
              <a:rPr lang="sv-SE" sz="5400" dirty="0" err="1" smtClean="0"/>
              <a:t>to</a:t>
            </a:r>
            <a:r>
              <a:rPr lang="sv-SE" sz="5400" dirty="0" smtClean="0"/>
              <a:t> </a:t>
            </a:r>
            <a:r>
              <a:rPr lang="sv-SE" sz="5400" dirty="0" err="1" smtClean="0"/>
              <a:t>improve</a:t>
            </a:r>
            <a:r>
              <a:rPr lang="sv-SE" sz="5400" dirty="0" smtClean="0"/>
              <a:t> </a:t>
            </a:r>
            <a:r>
              <a:rPr lang="sv-SE" sz="5400" dirty="0" err="1" smtClean="0"/>
              <a:t>sleep</a:t>
            </a:r>
            <a:r>
              <a:rPr lang="sv-SE" sz="5400" dirty="0" smtClean="0"/>
              <a:t>:</a:t>
            </a:r>
            <a:br>
              <a:rPr lang="sv-SE" sz="5400" dirty="0" smtClean="0"/>
            </a:br>
            <a:r>
              <a:rPr lang="sv-SE" sz="5400" dirty="0" err="1" smtClean="0"/>
              <a:t>ruminations</a:t>
            </a:r>
            <a:r>
              <a:rPr lang="sv-SE" sz="5400" dirty="0" smtClean="0"/>
              <a:t>, </a:t>
            </a:r>
            <a:r>
              <a:rPr lang="sv-SE" sz="5400" dirty="0" err="1" smtClean="0"/>
              <a:t>flashbacks</a:t>
            </a:r>
            <a:r>
              <a:rPr lang="sv-SE" sz="5400" dirty="0" smtClean="0"/>
              <a:t>, </a:t>
            </a:r>
            <a:r>
              <a:rPr lang="sv-SE" sz="5400" dirty="0" err="1" smtClean="0"/>
              <a:t>nightmares</a:t>
            </a:r>
            <a:r>
              <a:rPr lang="sv-SE" sz="5400" dirty="0" smtClean="0"/>
              <a:t>, </a:t>
            </a:r>
            <a:r>
              <a:rPr lang="sv-SE" sz="5400" dirty="0" err="1" smtClean="0"/>
              <a:t>inability</a:t>
            </a:r>
            <a:r>
              <a:rPr lang="sv-SE" sz="5400" dirty="0" smtClean="0"/>
              <a:t> </a:t>
            </a:r>
            <a:r>
              <a:rPr lang="sv-SE" sz="5400" dirty="0" err="1" smtClean="0"/>
              <a:t>to</a:t>
            </a:r>
            <a:r>
              <a:rPr lang="sv-SE" sz="5400" dirty="0" smtClean="0"/>
              <a:t> relax</a:t>
            </a:r>
            <a:br>
              <a:rPr lang="sv-SE" sz="5400" dirty="0" smtClean="0"/>
            </a:br>
            <a:r>
              <a:rPr lang="sv-SE" sz="5400" dirty="0"/>
              <a:t/>
            </a:r>
            <a:br>
              <a:rPr lang="sv-SE" sz="5400" dirty="0"/>
            </a:br>
            <a:r>
              <a:rPr lang="sv-SE" sz="5400" dirty="0" smtClean="0"/>
              <a:t> </a:t>
            </a:r>
            <a:endParaRPr lang="sv-SE" sz="5400" dirty="0"/>
          </a:p>
        </p:txBody>
      </p:sp>
    </p:spTree>
    <p:extLst>
      <p:ext uri="{BB962C8B-B14F-4D97-AF65-F5344CB8AC3E}">
        <p14:creationId xmlns="" xmlns:p14="http://schemas.microsoft.com/office/powerpoint/2010/main" val="2651223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274638"/>
            <a:ext cx="8229600" cy="5654692"/>
          </a:xfrm>
        </p:spPr>
        <p:txBody>
          <a:bodyPr/>
          <a:lstStyle/>
          <a:p>
            <a:pPr algn="l"/>
            <a:r>
              <a:rPr lang="sv-SE" dirty="0" smtClean="0"/>
              <a:t>In this work with </a:t>
            </a:r>
            <a:r>
              <a:rPr lang="sv-SE" dirty="0" err="1" smtClean="0"/>
              <a:t>sleep</a:t>
            </a:r>
            <a:r>
              <a:rPr lang="sv-SE" dirty="0" smtClean="0"/>
              <a:t>, central </a:t>
            </a:r>
            <a:r>
              <a:rPr lang="sv-SE" dirty="0" err="1" smtClean="0"/>
              <a:t>components</a:t>
            </a:r>
            <a:r>
              <a:rPr lang="sv-SE" dirty="0" smtClean="0"/>
              <a:t> are </a:t>
            </a:r>
            <a:r>
              <a:rPr lang="sv-SE" dirty="0" err="1" smtClean="0"/>
              <a:t>breathing</a:t>
            </a:r>
            <a:r>
              <a:rPr lang="sv-SE" dirty="0" smtClean="0"/>
              <a:t>, relaxation and </a:t>
            </a:r>
            <a:r>
              <a:rPr lang="sv-SE" dirty="0" err="1" smtClean="0"/>
              <a:t>practice</a:t>
            </a:r>
            <a:r>
              <a:rPr lang="sv-SE" dirty="0" smtClean="0"/>
              <a:t> to </a:t>
            </a:r>
            <a:r>
              <a:rPr lang="sv-SE" dirty="0" err="1" smtClean="0"/>
              <a:t>switch</a:t>
            </a:r>
            <a:r>
              <a:rPr lang="sv-SE" dirty="0" smtClean="0"/>
              <a:t> </a:t>
            </a:r>
            <a:r>
              <a:rPr lang="sv-SE" dirty="0" err="1" smtClean="0"/>
              <a:t>between</a:t>
            </a:r>
            <a:r>
              <a:rPr lang="sv-SE" dirty="0" smtClean="0"/>
              <a:t>  </a:t>
            </a:r>
            <a:r>
              <a:rPr lang="sv-SE" dirty="0" err="1" smtClean="0"/>
              <a:t>thoughts</a:t>
            </a:r>
            <a:r>
              <a:rPr lang="sv-SE" dirty="0" smtClean="0"/>
              <a:t> and the </a:t>
            </a:r>
            <a:r>
              <a:rPr lang="sv-SE" dirty="0" err="1" smtClean="0"/>
              <a:t>focus</a:t>
            </a:r>
            <a:r>
              <a:rPr lang="sv-SE" dirty="0" smtClean="0"/>
              <a:t> on </a:t>
            </a:r>
            <a:r>
              <a:rPr lang="sv-SE" dirty="0" err="1" smtClean="0"/>
              <a:t>breathing</a:t>
            </a:r>
            <a:r>
              <a:rPr lang="sv-SE" dirty="0" smtClean="0"/>
              <a:t>. </a:t>
            </a:r>
            <a:r>
              <a:rPr lang="sv-SE" dirty="0" err="1" smtClean="0"/>
              <a:t>There</a:t>
            </a:r>
            <a:r>
              <a:rPr lang="sv-SE" dirty="0" smtClean="0"/>
              <a:t> is </a:t>
            </a:r>
            <a:r>
              <a:rPr lang="sv-SE" dirty="0" err="1" smtClean="0"/>
              <a:t>thus</a:t>
            </a:r>
            <a:r>
              <a:rPr lang="sv-SE" dirty="0" smtClean="0"/>
              <a:t> </a:t>
            </a:r>
            <a:r>
              <a:rPr lang="sv-SE" dirty="0" err="1" smtClean="0"/>
              <a:t>practice</a:t>
            </a:r>
            <a:r>
              <a:rPr lang="sv-SE" dirty="0" smtClean="0"/>
              <a:t> in </a:t>
            </a:r>
            <a:r>
              <a:rPr lang="sv-SE" dirty="0" err="1" smtClean="0"/>
              <a:t>thought-regulation</a:t>
            </a:r>
            <a:r>
              <a:rPr lang="sv-SE" dirty="0" smtClean="0"/>
              <a:t> as a form of </a:t>
            </a:r>
            <a:r>
              <a:rPr lang="sv-SE" dirty="0" err="1" smtClean="0"/>
              <a:t>mood-regulation</a:t>
            </a:r>
            <a:endParaRPr lang="sv-S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229600" cy="6011882"/>
          </a:xfrm>
        </p:spPr>
        <p:txBody>
          <a:bodyPr/>
          <a:lstStyle/>
          <a:p>
            <a:pPr algn="l"/>
            <a:r>
              <a:rPr lang="sv-SE" dirty="0" smtClean="0"/>
              <a:t>Session </a:t>
            </a:r>
            <a:r>
              <a:rPr lang="sv-SE" dirty="0" err="1" smtClean="0"/>
              <a:t>theme</a:t>
            </a:r>
            <a:r>
              <a:rPr lang="sv-SE" dirty="0" smtClean="0"/>
              <a:t/>
            </a:r>
            <a:br>
              <a:rPr lang="sv-SE" dirty="0" smtClean="0"/>
            </a:br>
            <a:r>
              <a:rPr lang="sv-SE" dirty="0" smtClean="0"/>
              <a:t/>
            </a:r>
            <a:br>
              <a:rPr lang="sv-SE" dirty="0" smtClean="0"/>
            </a:br>
            <a:r>
              <a:rPr lang="sv-SE" dirty="0" smtClean="0"/>
              <a:t>An </a:t>
            </a:r>
            <a:r>
              <a:rPr lang="sv-SE" dirty="0" err="1" smtClean="0"/>
              <a:t>agreed</a:t>
            </a:r>
            <a:r>
              <a:rPr lang="sv-SE" dirty="0" smtClean="0"/>
              <a:t> </a:t>
            </a:r>
            <a:r>
              <a:rPr lang="sv-SE" dirty="0" err="1" smtClean="0"/>
              <a:t>theme</a:t>
            </a:r>
            <a:r>
              <a:rPr lang="sv-SE" dirty="0" smtClean="0"/>
              <a:t> or material that has </a:t>
            </a:r>
            <a:r>
              <a:rPr lang="sv-SE" dirty="0" err="1" smtClean="0"/>
              <a:t>arrived</a:t>
            </a:r>
            <a:r>
              <a:rPr lang="sv-SE" dirty="0" smtClean="0"/>
              <a:t> in an associative process.</a:t>
            </a:r>
            <a:endParaRPr lang="sv-S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2735" y="274638"/>
            <a:ext cx="8229600" cy="6394722"/>
          </a:xfrm>
        </p:spPr>
        <p:txBody>
          <a:bodyPr>
            <a:normAutofit/>
          </a:bodyPr>
          <a:lstStyle/>
          <a:p>
            <a:pPr algn="l"/>
            <a:r>
              <a:rPr lang="sv-SE" sz="1600" dirty="0" smtClean="0"/>
              <a:t> </a:t>
            </a:r>
            <a:br>
              <a:rPr lang="sv-SE" sz="1600" dirty="0" smtClean="0"/>
            </a:br>
            <a:r>
              <a:rPr lang="sv-SE" sz="3200" dirty="0" smtClean="0"/>
              <a:t>Different </a:t>
            </a:r>
            <a:r>
              <a:rPr lang="sv-SE" sz="3200" dirty="0" err="1" smtClean="0"/>
              <a:t>techniqes</a:t>
            </a:r>
            <a:r>
              <a:rPr lang="sv-SE" sz="3200" dirty="0" smtClean="0"/>
              <a:t> </a:t>
            </a:r>
            <a:r>
              <a:rPr lang="sv-SE" sz="3200" dirty="0" err="1" smtClean="0"/>
              <a:t>could</a:t>
            </a:r>
            <a:r>
              <a:rPr lang="sv-SE" sz="3200" dirty="0" smtClean="0"/>
              <a:t> be </a:t>
            </a:r>
            <a:r>
              <a:rPr lang="sv-SE" sz="3200" dirty="0" err="1" smtClean="0"/>
              <a:t>applied</a:t>
            </a:r>
            <a:r>
              <a:rPr lang="sv-SE" sz="3200" dirty="0" smtClean="0"/>
              <a:t>. </a:t>
            </a:r>
            <a:r>
              <a:rPr lang="sv-SE" sz="3200" dirty="0" err="1" smtClean="0"/>
              <a:t>Most</a:t>
            </a:r>
            <a:r>
              <a:rPr lang="sv-SE" sz="3200" dirty="0" smtClean="0"/>
              <a:t> </a:t>
            </a:r>
            <a:r>
              <a:rPr lang="sv-SE" sz="3200" dirty="0" err="1" smtClean="0"/>
              <a:t>commonly</a:t>
            </a:r>
            <a:r>
              <a:rPr lang="sv-SE" sz="3200" dirty="0" smtClean="0"/>
              <a:t> I </a:t>
            </a:r>
            <a:r>
              <a:rPr lang="sv-SE" sz="3200" dirty="0" err="1" smtClean="0"/>
              <a:t>use</a:t>
            </a:r>
            <a:r>
              <a:rPr lang="sv-SE" sz="3200" dirty="0" smtClean="0"/>
              <a:t> mental </a:t>
            </a:r>
            <a:r>
              <a:rPr lang="sv-SE" sz="3200" dirty="0" err="1" smtClean="0"/>
              <a:t>imagery</a:t>
            </a:r>
            <a:r>
              <a:rPr lang="sv-SE" sz="3200" dirty="0" smtClean="0"/>
              <a:t>, </a:t>
            </a:r>
            <a:r>
              <a:rPr lang="sv-SE" sz="3200" dirty="0" err="1" smtClean="0"/>
              <a:t>visualizations</a:t>
            </a:r>
            <a:r>
              <a:rPr lang="sv-SE" sz="3200" dirty="0" smtClean="0"/>
              <a:t>, the </a:t>
            </a:r>
            <a:r>
              <a:rPr lang="sv-SE" sz="3200" dirty="0" err="1" smtClean="0"/>
              <a:t>client</a:t>
            </a:r>
            <a:r>
              <a:rPr lang="sv-SE" sz="3200" dirty="0" smtClean="0"/>
              <a:t> </a:t>
            </a:r>
            <a:r>
              <a:rPr lang="sv-SE" sz="3200" dirty="0" err="1" smtClean="0"/>
              <a:t>being</a:t>
            </a:r>
            <a:r>
              <a:rPr lang="sv-SE" sz="3200" dirty="0" smtClean="0"/>
              <a:t> in a </a:t>
            </a:r>
            <a:r>
              <a:rPr lang="sv-SE" sz="3200" dirty="0" err="1" smtClean="0"/>
              <a:t>relaxed</a:t>
            </a:r>
            <a:r>
              <a:rPr lang="sv-SE" sz="3200" dirty="0" smtClean="0"/>
              <a:t> </a:t>
            </a:r>
            <a:r>
              <a:rPr lang="sv-SE" sz="3200" dirty="0" err="1" smtClean="0"/>
              <a:t>state</a:t>
            </a:r>
            <a:r>
              <a:rPr lang="sv-SE" sz="3200" dirty="0" smtClean="0"/>
              <a:t> </a:t>
            </a:r>
            <a:r>
              <a:rPr lang="sv-SE" sz="3200" dirty="0" err="1" smtClean="0"/>
              <a:t>exploring</a:t>
            </a:r>
            <a:r>
              <a:rPr lang="sv-SE" sz="3200" dirty="0" smtClean="0"/>
              <a:t> inner mental </a:t>
            </a:r>
            <a:r>
              <a:rPr lang="sv-SE" sz="3200" dirty="0" err="1" smtClean="0"/>
              <a:t>experiences</a:t>
            </a:r>
            <a:r>
              <a:rPr lang="sv-SE" sz="3200" dirty="0" smtClean="0"/>
              <a:t>. </a:t>
            </a:r>
            <a:r>
              <a:rPr lang="sv-SE" sz="3200" dirty="0" err="1" smtClean="0"/>
              <a:t>Quiet</a:t>
            </a:r>
            <a:r>
              <a:rPr lang="sv-SE" sz="3200" dirty="0" smtClean="0"/>
              <a:t> </a:t>
            </a:r>
            <a:r>
              <a:rPr lang="sv-SE" sz="3200" dirty="0" err="1" smtClean="0"/>
              <a:t>breathing</a:t>
            </a:r>
            <a:r>
              <a:rPr lang="sv-SE" sz="3200" dirty="0" smtClean="0"/>
              <a:t> is central. The </a:t>
            </a:r>
            <a:r>
              <a:rPr lang="sv-SE" sz="3200" dirty="0" err="1" smtClean="0"/>
              <a:t>therapist</a:t>
            </a:r>
            <a:r>
              <a:rPr lang="sv-SE" sz="3200" dirty="0" smtClean="0"/>
              <a:t> </a:t>
            </a:r>
            <a:r>
              <a:rPr lang="sv-SE" sz="3200" dirty="0" err="1" smtClean="0"/>
              <a:t>does</a:t>
            </a:r>
            <a:r>
              <a:rPr lang="sv-SE" sz="3200" dirty="0" smtClean="0"/>
              <a:t> not </a:t>
            </a:r>
            <a:r>
              <a:rPr lang="sv-SE" sz="3200" dirty="0" err="1" smtClean="0"/>
              <a:t>need</a:t>
            </a:r>
            <a:r>
              <a:rPr lang="sv-SE" sz="3200" dirty="0" smtClean="0"/>
              <a:t> to </a:t>
            </a:r>
            <a:r>
              <a:rPr lang="sv-SE" sz="3200" dirty="0" err="1" smtClean="0"/>
              <a:t>know</a:t>
            </a:r>
            <a:r>
              <a:rPr lang="sv-SE" sz="3200" dirty="0" smtClean="0"/>
              <a:t> all </a:t>
            </a:r>
            <a:r>
              <a:rPr lang="sv-SE" sz="3200" dirty="0" err="1" smtClean="0"/>
              <a:t>about</a:t>
            </a:r>
            <a:r>
              <a:rPr lang="sv-SE" sz="3200" dirty="0" smtClean="0"/>
              <a:t> the </a:t>
            </a:r>
            <a:r>
              <a:rPr lang="sv-SE" sz="3200" dirty="0" err="1" smtClean="0"/>
              <a:t>content</a:t>
            </a:r>
            <a:r>
              <a:rPr lang="sv-SE" sz="3200" dirty="0" smtClean="0"/>
              <a:t>.  </a:t>
            </a:r>
            <a:r>
              <a:rPr lang="sv-SE" sz="3200" dirty="0" err="1" smtClean="0"/>
              <a:t>What</a:t>
            </a:r>
            <a:r>
              <a:rPr lang="sv-SE" sz="3200" dirty="0" smtClean="0"/>
              <a:t> matters is the </a:t>
            </a:r>
            <a:r>
              <a:rPr lang="sv-SE" sz="3200" dirty="0" err="1" smtClean="0"/>
              <a:t>activation</a:t>
            </a:r>
            <a:r>
              <a:rPr lang="sv-SE" sz="3200" dirty="0" smtClean="0"/>
              <a:t> of the </a:t>
            </a:r>
            <a:r>
              <a:rPr lang="sv-SE" sz="3200" dirty="0" err="1" smtClean="0"/>
              <a:t>memory</a:t>
            </a:r>
            <a:r>
              <a:rPr lang="sv-SE" sz="3200" dirty="0" smtClean="0"/>
              <a:t>.</a:t>
            </a:r>
            <a:endParaRPr lang="sv-SE" sz="3200" dirty="0"/>
          </a:p>
        </p:txBody>
      </p:sp>
    </p:spTree>
    <p:extLst>
      <p:ext uri="{BB962C8B-B14F-4D97-AF65-F5344CB8AC3E}">
        <p14:creationId xmlns="" xmlns:p14="http://schemas.microsoft.com/office/powerpoint/2010/main" val="105600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260648"/>
            <a:ext cx="8229600" cy="6480720"/>
          </a:xfrm>
        </p:spPr>
        <p:txBody>
          <a:bodyPr>
            <a:normAutofit/>
          </a:bodyPr>
          <a:lstStyle/>
          <a:p>
            <a:pPr algn="l"/>
            <a:r>
              <a:rPr lang="sv-SE" sz="1800" dirty="0"/>
              <a:t/>
            </a:r>
            <a:br>
              <a:rPr lang="sv-SE" sz="1800" dirty="0"/>
            </a:br>
            <a:r>
              <a:rPr lang="sv-SE" sz="3600" dirty="0" smtClean="0"/>
              <a:t>In </a:t>
            </a:r>
            <a:r>
              <a:rPr lang="sv-SE" sz="3600" dirty="0" err="1" smtClean="0"/>
              <a:t>memory</a:t>
            </a:r>
            <a:r>
              <a:rPr lang="sv-SE" sz="3600" dirty="0" smtClean="0"/>
              <a:t> the same areas of the </a:t>
            </a:r>
            <a:r>
              <a:rPr lang="sv-SE" sz="3600" dirty="0" err="1" smtClean="0"/>
              <a:t>brain</a:t>
            </a:r>
            <a:r>
              <a:rPr lang="sv-SE" sz="3600" dirty="0" smtClean="0"/>
              <a:t> are </a:t>
            </a:r>
            <a:r>
              <a:rPr lang="sv-SE" sz="3600" dirty="0" err="1" smtClean="0"/>
              <a:t>activated</a:t>
            </a:r>
            <a:r>
              <a:rPr lang="sv-SE" sz="3600" dirty="0" smtClean="0"/>
              <a:t> as </a:t>
            </a:r>
            <a:r>
              <a:rPr lang="sv-SE" sz="3600" dirty="0" err="1" smtClean="0"/>
              <a:t>during</a:t>
            </a:r>
            <a:r>
              <a:rPr lang="sv-SE" sz="3600" dirty="0" smtClean="0"/>
              <a:t> the original </a:t>
            </a:r>
            <a:r>
              <a:rPr lang="sv-SE" sz="3600" dirty="0" err="1" smtClean="0"/>
              <a:t>encoding</a:t>
            </a:r>
            <a:r>
              <a:rPr lang="sv-SE" sz="3600" dirty="0" smtClean="0"/>
              <a:t/>
            </a:r>
            <a:br>
              <a:rPr lang="sv-SE" sz="3600" dirty="0" smtClean="0"/>
            </a:br>
            <a:r>
              <a:rPr lang="sv-SE" sz="1800" dirty="0" smtClean="0"/>
              <a:t/>
            </a:r>
            <a:br>
              <a:rPr lang="sv-SE" sz="1800" dirty="0" smtClean="0"/>
            </a:br>
            <a:r>
              <a:rPr lang="sv-SE" sz="1800" dirty="0" smtClean="0"/>
              <a:t/>
            </a:r>
            <a:br>
              <a:rPr lang="sv-SE" sz="1800" dirty="0" smtClean="0"/>
            </a:br>
            <a:r>
              <a:rPr lang="sv-SE" sz="1800" dirty="0" smtClean="0"/>
              <a:t> </a:t>
            </a:r>
            <a:r>
              <a:rPr lang="sv-SE" sz="1800" dirty="0" err="1" smtClean="0"/>
              <a:t>Damasio</a:t>
            </a:r>
            <a:r>
              <a:rPr lang="sv-SE" sz="1800" dirty="0" smtClean="0"/>
              <a:t>. </a:t>
            </a:r>
            <a:r>
              <a:rPr lang="sv-SE" sz="1800" dirty="0" err="1" smtClean="0"/>
              <a:t>Time-locked</a:t>
            </a:r>
            <a:r>
              <a:rPr lang="sv-SE" sz="1800" dirty="0" smtClean="0"/>
              <a:t> multiregional </a:t>
            </a:r>
            <a:r>
              <a:rPr lang="sv-SE" sz="1800" dirty="0" err="1" smtClean="0"/>
              <a:t>retroactivation</a:t>
            </a:r>
            <a:r>
              <a:rPr lang="sv-SE" sz="1800" dirty="0" smtClean="0"/>
              <a:t>: a systems </a:t>
            </a:r>
            <a:r>
              <a:rPr lang="sv-SE" sz="1800" dirty="0" err="1" smtClean="0"/>
              <a:t>level</a:t>
            </a:r>
            <a:r>
              <a:rPr lang="sv-SE" sz="1800" dirty="0" smtClean="0"/>
              <a:t> </a:t>
            </a:r>
            <a:r>
              <a:rPr lang="sv-SE" sz="1800" dirty="0" err="1" smtClean="0"/>
              <a:t>proposal</a:t>
            </a:r>
            <a:r>
              <a:rPr lang="sv-SE" sz="1800" dirty="0" smtClean="0"/>
              <a:t> for the neural </a:t>
            </a:r>
            <a:r>
              <a:rPr lang="sv-SE" sz="1800" dirty="0" err="1" smtClean="0"/>
              <a:t>substrates</a:t>
            </a:r>
            <a:r>
              <a:rPr lang="sv-SE" sz="1800" dirty="0" smtClean="0"/>
              <a:t> of </a:t>
            </a:r>
            <a:r>
              <a:rPr lang="sv-SE" sz="1800" dirty="0" err="1" smtClean="0"/>
              <a:t>recall</a:t>
            </a:r>
            <a:r>
              <a:rPr lang="sv-SE" sz="1800" dirty="0" smtClean="0"/>
              <a:t> and </a:t>
            </a:r>
            <a:r>
              <a:rPr lang="sv-SE" sz="1800" dirty="0" err="1" smtClean="0"/>
              <a:t>recognition</a:t>
            </a:r>
            <a:r>
              <a:rPr lang="sv-SE" sz="1800" dirty="0" smtClean="0"/>
              <a:t>. </a:t>
            </a:r>
            <a:r>
              <a:rPr lang="sv-SE" sz="1800" dirty="0" err="1" smtClean="0"/>
              <a:t>Cognition</a:t>
            </a:r>
            <a:r>
              <a:rPr lang="sv-SE" sz="1800" dirty="0" smtClean="0"/>
              <a:t> 1989;33:25-62. </a:t>
            </a:r>
            <a:br>
              <a:rPr lang="sv-SE" sz="1800" dirty="0" smtClean="0"/>
            </a:br>
            <a:endParaRPr lang="sv-SE" sz="1800" dirty="0"/>
          </a:p>
        </p:txBody>
      </p:sp>
    </p:spTree>
    <p:extLst>
      <p:ext uri="{BB962C8B-B14F-4D97-AF65-F5344CB8AC3E}">
        <p14:creationId xmlns="" xmlns:p14="http://schemas.microsoft.com/office/powerpoint/2010/main" val="818293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66730"/>
          </a:xfrm>
        </p:spPr>
        <p:txBody>
          <a:bodyPr/>
          <a:lstStyle/>
          <a:p>
            <a:pPr algn="l"/>
            <a:r>
              <a:rPr lang="sv-SE" sz="6600" dirty="0" smtClean="0"/>
              <a:t>This principle is </a:t>
            </a:r>
            <a:r>
              <a:rPr lang="sv-SE" sz="6600" dirty="0" err="1" smtClean="0"/>
              <a:t>used</a:t>
            </a:r>
            <a:r>
              <a:rPr lang="sv-SE" sz="6600" dirty="0" smtClean="0"/>
              <a:t> in MR-CBT in order to </a:t>
            </a:r>
            <a:r>
              <a:rPr lang="sv-SE" sz="6600" dirty="0" err="1" smtClean="0"/>
              <a:t>achieve</a:t>
            </a:r>
            <a:r>
              <a:rPr lang="sv-SE" sz="6600" dirty="0" smtClean="0"/>
              <a:t> </a:t>
            </a:r>
            <a:r>
              <a:rPr lang="sv-SE" sz="6600" dirty="0" err="1" smtClean="0"/>
              <a:t>activation</a:t>
            </a:r>
            <a:r>
              <a:rPr lang="sv-SE" sz="6600" dirty="0" smtClean="0"/>
              <a:t> of a </a:t>
            </a:r>
            <a:r>
              <a:rPr lang="sv-SE" sz="6600" dirty="0" err="1" smtClean="0"/>
              <a:t>memory/feeling</a:t>
            </a:r>
            <a:endParaRPr lang="sv-SE" sz="6600" dirty="0"/>
          </a:p>
        </p:txBody>
      </p:sp>
    </p:spTree>
    <p:extLst>
      <p:ext uri="{BB962C8B-B14F-4D97-AF65-F5344CB8AC3E}">
        <p14:creationId xmlns="" xmlns:p14="http://schemas.microsoft.com/office/powerpoint/2010/main" val="410467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229600" cy="6408712"/>
          </a:xfrm>
        </p:spPr>
        <p:txBody>
          <a:bodyPr>
            <a:normAutofit fontScale="90000"/>
          </a:bodyPr>
          <a:lstStyle/>
          <a:p>
            <a:pPr algn="l"/>
            <a:r>
              <a:rPr lang="sv-SE" sz="2000" dirty="0" smtClean="0"/>
              <a:t/>
            </a:r>
            <a:br>
              <a:rPr lang="sv-SE" sz="2000" dirty="0" smtClean="0"/>
            </a:br>
            <a:r>
              <a:rPr lang="sv-SE" sz="4000" dirty="0" smtClean="0"/>
              <a:t> </a:t>
            </a:r>
            <a:r>
              <a:rPr lang="sv-SE" sz="4000" dirty="0" err="1" smtClean="0"/>
              <a:t>Angry</a:t>
            </a:r>
            <a:r>
              <a:rPr lang="sv-SE" sz="4000" dirty="0" smtClean="0"/>
              <a:t> and </a:t>
            </a:r>
            <a:r>
              <a:rPr lang="sv-SE" sz="4000" dirty="0" err="1" smtClean="0"/>
              <a:t>dysphoric</a:t>
            </a:r>
            <a:r>
              <a:rPr lang="sv-SE" sz="4000" dirty="0" smtClean="0"/>
              <a:t> </a:t>
            </a:r>
            <a:r>
              <a:rPr lang="sv-SE" sz="4000" dirty="0" err="1" smtClean="0"/>
              <a:t>affect</a:t>
            </a:r>
            <a:r>
              <a:rPr lang="sv-SE" sz="4000" dirty="0" smtClean="0"/>
              <a:t> last </a:t>
            </a:r>
            <a:r>
              <a:rPr lang="sv-SE" sz="4000" dirty="0" err="1" smtClean="0"/>
              <a:t>longer</a:t>
            </a:r>
            <a:r>
              <a:rPr lang="sv-SE" sz="4000" dirty="0" smtClean="0"/>
              <a:t>, are </a:t>
            </a:r>
            <a:r>
              <a:rPr lang="sv-SE" sz="4000" dirty="0" err="1" smtClean="0"/>
              <a:t>difficult</a:t>
            </a:r>
            <a:r>
              <a:rPr lang="sv-SE" sz="4000" dirty="0" smtClean="0"/>
              <a:t> to </a:t>
            </a:r>
            <a:r>
              <a:rPr lang="sv-SE" sz="4000" dirty="0" err="1" smtClean="0"/>
              <a:t>leave</a:t>
            </a:r>
            <a:r>
              <a:rPr lang="sv-SE" sz="4000" dirty="0" smtClean="0"/>
              <a:t> </a:t>
            </a:r>
            <a:br>
              <a:rPr lang="sv-SE" sz="4000" dirty="0" smtClean="0"/>
            </a:br>
            <a:r>
              <a:rPr lang="sv-SE" sz="4000" dirty="0"/>
              <a:t/>
            </a:r>
            <a:br>
              <a:rPr lang="sv-SE" sz="4000" dirty="0"/>
            </a:br>
            <a:r>
              <a:rPr lang="sv-SE" sz="4000" dirty="0" smtClean="0"/>
              <a:t>Periods of happy </a:t>
            </a:r>
            <a:r>
              <a:rPr lang="sv-SE" sz="4000" dirty="0" err="1" smtClean="0"/>
              <a:t>affect</a:t>
            </a:r>
            <a:r>
              <a:rPr lang="sv-SE" sz="4000" dirty="0" smtClean="0"/>
              <a:t> </a:t>
            </a:r>
            <a:r>
              <a:rPr lang="sv-SE" sz="4000" dirty="0" err="1" smtClean="0"/>
              <a:t>shorter</a:t>
            </a:r>
            <a:r>
              <a:rPr lang="sv-SE" sz="4000" dirty="0" smtClean="0"/>
              <a:t>, and </a:t>
            </a:r>
            <a:r>
              <a:rPr lang="sv-SE" sz="4000" dirty="0" err="1" smtClean="0"/>
              <a:t>difficult</a:t>
            </a:r>
            <a:r>
              <a:rPr lang="sv-SE" sz="4000" dirty="0" smtClean="0"/>
              <a:t> to </a:t>
            </a:r>
            <a:r>
              <a:rPr lang="sv-SE" sz="4000" dirty="0" err="1" smtClean="0"/>
              <a:t>keep</a:t>
            </a:r>
            <a:r>
              <a:rPr lang="sv-SE" sz="4000" dirty="0" smtClean="0"/>
              <a:t> </a:t>
            </a:r>
            <a:br>
              <a:rPr lang="sv-SE" sz="4000" dirty="0" smtClean="0"/>
            </a:br>
            <a:r>
              <a:rPr lang="sv-SE" sz="4000" dirty="0"/>
              <a:t/>
            </a:r>
            <a:br>
              <a:rPr lang="sv-SE" sz="4000" dirty="0"/>
            </a:br>
            <a:r>
              <a:rPr lang="sv-SE" sz="4000" dirty="0" err="1" smtClean="0"/>
              <a:t>But</a:t>
            </a:r>
            <a:r>
              <a:rPr lang="sv-SE" sz="4000" dirty="0" smtClean="0"/>
              <a:t> </a:t>
            </a:r>
            <a:r>
              <a:rPr lang="sv-SE" sz="4000" dirty="0" err="1" smtClean="0"/>
              <a:t>note</a:t>
            </a:r>
            <a:r>
              <a:rPr lang="sv-SE" sz="4000" dirty="0" smtClean="0"/>
              <a:t> </a:t>
            </a:r>
            <a:r>
              <a:rPr lang="sv-SE" sz="4000" dirty="0" err="1" smtClean="0"/>
              <a:t>also</a:t>
            </a:r>
            <a:r>
              <a:rPr lang="sv-SE" sz="4000" dirty="0" smtClean="0"/>
              <a:t> positive </a:t>
            </a:r>
            <a:r>
              <a:rPr lang="sv-SE" sz="4000" dirty="0" err="1" smtClean="0"/>
              <a:t>affect</a:t>
            </a:r>
            <a:r>
              <a:rPr lang="sv-SE" sz="4000" dirty="0" smtClean="0"/>
              <a:t> </a:t>
            </a:r>
            <a:r>
              <a:rPr lang="sv-SE" sz="4000" dirty="0" err="1" smtClean="0"/>
              <a:t>exists</a:t>
            </a:r>
            <a:r>
              <a:rPr lang="sv-SE" sz="4000" dirty="0" smtClean="0"/>
              <a:t> – a problem of </a:t>
            </a:r>
            <a:r>
              <a:rPr lang="sv-SE" sz="4000" dirty="0" err="1" smtClean="0"/>
              <a:t>regulation</a:t>
            </a:r>
            <a:r>
              <a:rPr lang="sv-SE" sz="4000" dirty="0" smtClean="0"/>
              <a:t/>
            </a:r>
            <a:br>
              <a:rPr lang="sv-SE" sz="4000" dirty="0" smtClean="0"/>
            </a:br>
            <a:r>
              <a:rPr lang="sv-SE" sz="4000" dirty="0" smtClean="0"/>
              <a:t/>
            </a:r>
            <a:br>
              <a:rPr lang="sv-SE" sz="4000" dirty="0" smtClean="0"/>
            </a:br>
            <a:r>
              <a:rPr lang="sv-SE" sz="2000" dirty="0" err="1" smtClean="0"/>
              <a:t>Sheeber</a:t>
            </a:r>
            <a:r>
              <a:rPr lang="sv-SE" sz="2000" dirty="0" smtClean="0"/>
              <a:t>, Allen, Leve, David, </a:t>
            </a:r>
            <a:r>
              <a:rPr lang="sv-SE" sz="2000" dirty="0" err="1" smtClean="0"/>
              <a:t>Shortt</a:t>
            </a:r>
            <a:r>
              <a:rPr lang="sv-SE" sz="2000" dirty="0" smtClean="0"/>
              <a:t>, Katz. </a:t>
            </a:r>
            <a:r>
              <a:rPr lang="sv-SE" sz="2000" dirty="0" err="1" smtClean="0"/>
              <a:t>Dynamic</a:t>
            </a:r>
            <a:r>
              <a:rPr lang="sv-SE" sz="2000" dirty="0" smtClean="0"/>
              <a:t> of </a:t>
            </a:r>
            <a:r>
              <a:rPr lang="sv-SE" sz="2000" dirty="0" err="1" smtClean="0"/>
              <a:t>affective</a:t>
            </a:r>
            <a:r>
              <a:rPr lang="sv-SE" sz="2000" dirty="0" smtClean="0"/>
              <a:t> </a:t>
            </a:r>
            <a:r>
              <a:rPr lang="sv-SE" sz="2000" dirty="0" err="1" smtClean="0"/>
              <a:t>experience</a:t>
            </a:r>
            <a:r>
              <a:rPr lang="sv-SE" sz="2000" dirty="0" smtClean="0"/>
              <a:t> and </a:t>
            </a:r>
            <a:r>
              <a:rPr lang="sv-SE" sz="2000" dirty="0" err="1" smtClean="0"/>
              <a:t>behaviour</a:t>
            </a:r>
            <a:r>
              <a:rPr lang="sv-SE" sz="2000" dirty="0" smtClean="0"/>
              <a:t> in </a:t>
            </a:r>
            <a:r>
              <a:rPr lang="sv-SE" sz="2000" dirty="0" err="1" smtClean="0"/>
              <a:t>depressed</a:t>
            </a:r>
            <a:r>
              <a:rPr lang="sv-SE" sz="2000" dirty="0" smtClean="0"/>
              <a:t> </a:t>
            </a:r>
            <a:r>
              <a:rPr lang="sv-SE" sz="2000" dirty="0" err="1" smtClean="0"/>
              <a:t>adolescents</a:t>
            </a:r>
            <a:r>
              <a:rPr lang="sv-SE" sz="2000" dirty="0" smtClean="0"/>
              <a:t>. Child </a:t>
            </a:r>
            <a:r>
              <a:rPr lang="sv-SE" sz="2000" dirty="0" err="1" smtClean="0"/>
              <a:t>Psychology</a:t>
            </a:r>
            <a:r>
              <a:rPr lang="sv-SE" sz="2000" dirty="0" smtClean="0"/>
              <a:t> and </a:t>
            </a:r>
            <a:r>
              <a:rPr lang="sv-SE" sz="2000" dirty="0" err="1" smtClean="0"/>
              <a:t>Psychiatry</a:t>
            </a:r>
            <a:r>
              <a:rPr lang="sv-SE" sz="2000" dirty="0" smtClean="0"/>
              <a:t> 2009;50:1419-1427</a:t>
            </a:r>
            <a:r>
              <a:rPr lang="sv-SE" sz="4000" dirty="0" smtClean="0"/>
              <a:t>.</a:t>
            </a:r>
            <a:endParaRPr lang="sv-SE" sz="4000" dirty="0"/>
          </a:p>
        </p:txBody>
      </p:sp>
    </p:spTree>
    <p:extLst>
      <p:ext uri="{BB962C8B-B14F-4D97-AF65-F5344CB8AC3E}">
        <p14:creationId xmlns="" xmlns:p14="http://schemas.microsoft.com/office/powerpoint/2010/main" val="780553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94722"/>
          </a:xfrm>
        </p:spPr>
        <p:txBody>
          <a:bodyPr>
            <a:normAutofit/>
          </a:bodyPr>
          <a:lstStyle/>
          <a:p>
            <a:pPr algn="l"/>
            <a:r>
              <a:rPr lang="sv-SE" sz="3600" dirty="0" smtClean="0"/>
              <a:t>An </a:t>
            </a:r>
            <a:r>
              <a:rPr lang="sv-SE" sz="3600" dirty="0" err="1" smtClean="0"/>
              <a:t>episodic</a:t>
            </a:r>
            <a:r>
              <a:rPr lang="sv-SE" sz="3600" dirty="0" smtClean="0"/>
              <a:t> </a:t>
            </a:r>
            <a:r>
              <a:rPr lang="sv-SE" sz="3600" dirty="0" err="1" smtClean="0"/>
              <a:t>memory</a:t>
            </a:r>
            <a:r>
              <a:rPr lang="sv-SE" sz="3600" dirty="0" smtClean="0"/>
              <a:t> </a:t>
            </a:r>
            <a:r>
              <a:rPr lang="sv-SE" sz="3600" dirty="0" err="1" smtClean="0"/>
              <a:t>could</a:t>
            </a:r>
            <a:r>
              <a:rPr lang="sv-SE" sz="3600" dirty="0" smtClean="0"/>
              <a:t> be </a:t>
            </a:r>
            <a:r>
              <a:rPr lang="sv-SE" sz="3600" dirty="0" err="1" smtClean="0"/>
              <a:t>replayed</a:t>
            </a:r>
            <a:r>
              <a:rPr lang="sv-SE" sz="3600" dirty="0" smtClean="0"/>
              <a:t> with successive different </a:t>
            </a:r>
            <a:r>
              <a:rPr lang="sv-SE" sz="3600" dirty="0" err="1" smtClean="0"/>
              <a:t>focus</a:t>
            </a:r>
            <a:r>
              <a:rPr lang="sv-SE" sz="3600" dirty="0" smtClean="0"/>
              <a:t> </a:t>
            </a:r>
            <a:r>
              <a:rPr lang="sv-SE" sz="3600" dirty="0" err="1" smtClean="0"/>
              <a:t>such</a:t>
            </a:r>
            <a:r>
              <a:rPr lang="sv-SE" sz="3600" dirty="0" smtClean="0"/>
              <a:t> as:</a:t>
            </a:r>
            <a:br>
              <a:rPr lang="sv-SE" sz="3600" dirty="0" smtClean="0"/>
            </a:br>
            <a:r>
              <a:rPr lang="sv-SE" sz="3600" dirty="0" smtClean="0"/>
              <a:t/>
            </a:r>
            <a:br>
              <a:rPr lang="sv-SE" sz="3600" dirty="0" smtClean="0"/>
            </a:br>
            <a:r>
              <a:rPr lang="sv-SE" sz="3600" dirty="0" smtClean="0"/>
              <a:t>1. Perception, </a:t>
            </a:r>
            <a:r>
              <a:rPr lang="sv-SE" sz="3600" dirty="0" err="1" smtClean="0"/>
              <a:t>sensory</a:t>
            </a:r>
            <a:r>
              <a:rPr lang="sv-SE" sz="3600" dirty="0" smtClean="0"/>
              <a:t> system, </a:t>
            </a:r>
            <a:r>
              <a:rPr lang="sv-SE" sz="3600" dirty="0" err="1" smtClean="0"/>
              <a:t>seeing</a:t>
            </a:r>
            <a:r>
              <a:rPr lang="sv-SE" sz="3600" dirty="0" smtClean="0"/>
              <a:t>, hearing, </a:t>
            </a:r>
            <a:r>
              <a:rPr lang="sv-SE" sz="3600" dirty="0" err="1" smtClean="0"/>
              <a:t>proprioception</a:t>
            </a:r>
            <a:r>
              <a:rPr lang="sv-SE" sz="3600" dirty="0" smtClean="0"/>
              <a:t>.</a:t>
            </a:r>
            <a:br>
              <a:rPr lang="sv-SE" sz="3600" dirty="0" smtClean="0"/>
            </a:br>
            <a:r>
              <a:rPr lang="sv-SE" sz="3600" dirty="0" smtClean="0"/>
              <a:t>2. </a:t>
            </a:r>
            <a:r>
              <a:rPr lang="sv-SE" sz="3600" dirty="0" err="1" smtClean="0"/>
              <a:t>Autonomic</a:t>
            </a:r>
            <a:r>
              <a:rPr lang="sv-SE" sz="3600" dirty="0" smtClean="0"/>
              <a:t> </a:t>
            </a:r>
            <a:r>
              <a:rPr lang="sv-SE" sz="3600" dirty="0" err="1" smtClean="0"/>
              <a:t>reactions</a:t>
            </a:r>
            <a:r>
              <a:rPr lang="sv-SE" sz="3600" dirty="0" smtClean="0"/>
              <a:t>, feelings, </a:t>
            </a:r>
            <a:r>
              <a:rPr lang="sv-SE" sz="3600" dirty="0" err="1" smtClean="0"/>
              <a:t>experience</a:t>
            </a:r>
            <a:r>
              <a:rPr lang="sv-SE" sz="3600" dirty="0" smtClean="0"/>
              <a:t> in the </a:t>
            </a:r>
            <a:r>
              <a:rPr lang="sv-SE" sz="3600" dirty="0" err="1" smtClean="0"/>
              <a:t>body</a:t>
            </a:r>
            <a:r>
              <a:rPr lang="sv-SE" sz="3600" dirty="0" smtClean="0"/>
              <a:t>.</a:t>
            </a:r>
            <a:br>
              <a:rPr lang="sv-SE" sz="3600" dirty="0" smtClean="0"/>
            </a:br>
            <a:r>
              <a:rPr lang="sv-SE" sz="3600" dirty="0" smtClean="0"/>
              <a:t>3. </a:t>
            </a:r>
            <a:r>
              <a:rPr lang="sv-SE" sz="3600" dirty="0" err="1" smtClean="0"/>
              <a:t>Thoughts</a:t>
            </a:r>
            <a:r>
              <a:rPr lang="sv-SE" sz="3600" dirty="0" smtClean="0"/>
              <a:t>.</a:t>
            </a:r>
            <a:br>
              <a:rPr lang="sv-SE" sz="3600" dirty="0" smtClean="0"/>
            </a:br>
            <a:r>
              <a:rPr lang="sv-SE" sz="3600" dirty="0" smtClean="0"/>
              <a:t>4. Motor </a:t>
            </a:r>
            <a:r>
              <a:rPr lang="sv-SE" sz="3600" dirty="0" err="1" smtClean="0"/>
              <a:t>impulses</a:t>
            </a:r>
            <a:r>
              <a:rPr lang="sv-SE" sz="3600" dirty="0" smtClean="0"/>
              <a:t>, potential </a:t>
            </a:r>
            <a:r>
              <a:rPr lang="sv-SE" sz="3600" dirty="0" err="1" smtClean="0"/>
              <a:t>actions</a:t>
            </a:r>
            <a:r>
              <a:rPr lang="sv-SE" sz="3600" dirty="0" smtClean="0"/>
              <a:t>.</a:t>
            </a:r>
            <a:br>
              <a:rPr lang="sv-SE" sz="3600" dirty="0" smtClean="0"/>
            </a:br>
            <a:r>
              <a:rPr lang="sv-SE" sz="3600" dirty="0" smtClean="0"/>
              <a:t> </a:t>
            </a:r>
            <a:endParaRPr lang="sv-SE" sz="3600" dirty="0"/>
          </a:p>
        </p:txBody>
      </p:sp>
    </p:spTree>
    <p:extLst>
      <p:ext uri="{BB962C8B-B14F-4D97-AF65-F5344CB8AC3E}">
        <p14:creationId xmlns="" xmlns:p14="http://schemas.microsoft.com/office/powerpoint/2010/main" val="573583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274638"/>
            <a:ext cx="8229600" cy="5940444"/>
          </a:xfrm>
        </p:spPr>
        <p:txBody>
          <a:bodyPr>
            <a:normAutofit fontScale="90000"/>
          </a:bodyPr>
          <a:lstStyle/>
          <a:p>
            <a:pPr algn="l"/>
            <a:r>
              <a:rPr lang="sv-SE" dirty="0" smtClean="0"/>
              <a:t>Session </a:t>
            </a:r>
            <a:r>
              <a:rPr lang="sv-SE" dirty="0" err="1" smtClean="0"/>
              <a:t>structure</a:t>
            </a:r>
            <a:r>
              <a:rPr lang="sv-SE" dirty="0" smtClean="0"/>
              <a:t>:</a:t>
            </a:r>
            <a:br>
              <a:rPr lang="sv-SE" dirty="0" smtClean="0"/>
            </a:br>
            <a:r>
              <a:rPr lang="sv-SE" dirty="0" smtClean="0"/>
              <a:t>First </a:t>
            </a:r>
            <a:r>
              <a:rPr lang="sv-SE" dirty="0" err="1" smtClean="0"/>
              <a:t>phase</a:t>
            </a:r>
            <a:r>
              <a:rPr lang="sv-SE" dirty="0" smtClean="0"/>
              <a:t>: </a:t>
            </a:r>
            <a:r>
              <a:rPr lang="sv-SE" dirty="0" err="1" smtClean="0"/>
              <a:t>activation</a:t>
            </a:r>
            <a:r>
              <a:rPr lang="sv-SE" dirty="0" smtClean="0"/>
              <a:t> of positive emotion</a:t>
            </a:r>
            <a:br>
              <a:rPr lang="sv-SE" dirty="0" smtClean="0"/>
            </a:br>
            <a:r>
              <a:rPr lang="sv-SE" dirty="0" smtClean="0"/>
              <a:t>a. </a:t>
            </a:r>
            <a:r>
              <a:rPr lang="sv-SE" dirty="0" err="1" smtClean="0"/>
              <a:t>Breathing</a:t>
            </a:r>
            <a:r>
              <a:rPr lang="sv-SE" dirty="0" smtClean="0"/>
              <a:t>, </a:t>
            </a:r>
            <a:r>
              <a:rPr lang="sv-SE" dirty="0" err="1" smtClean="0"/>
              <a:t>moving</a:t>
            </a:r>
            <a:r>
              <a:rPr lang="sv-SE" dirty="0" smtClean="0"/>
              <a:t> </a:t>
            </a:r>
            <a:r>
              <a:rPr lang="sv-SE" dirty="0" err="1" smtClean="0"/>
              <a:t>between</a:t>
            </a:r>
            <a:r>
              <a:rPr lang="sv-SE" dirty="0" smtClean="0"/>
              <a:t> </a:t>
            </a:r>
            <a:r>
              <a:rPr lang="sv-SE" dirty="0" err="1" smtClean="0"/>
              <a:t>thought-system</a:t>
            </a:r>
            <a:r>
              <a:rPr lang="sv-SE" dirty="0" smtClean="0"/>
              <a:t> and </a:t>
            </a:r>
            <a:r>
              <a:rPr lang="sv-SE" dirty="0" err="1" smtClean="0"/>
              <a:t>focus</a:t>
            </a:r>
            <a:r>
              <a:rPr lang="sv-SE" dirty="0" smtClean="0"/>
              <a:t> on </a:t>
            </a:r>
            <a:r>
              <a:rPr lang="sv-SE" dirty="0" err="1" smtClean="0"/>
              <a:t>breathing</a:t>
            </a:r>
            <a:r>
              <a:rPr lang="sv-SE" dirty="0" smtClean="0"/>
              <a:t/>
            </a:r>
            <a:br>
              <a:rPr lang="sv-SE" dirty="0" smtClean="0"/>
            </a:br>
            <a:r>
              <a:rPr lang="sv-SE" dirty="0" smtClean="0"/>
              <a:t>b. </a:t>
            </a:r>
            <a:r>
              <a:rPr lang="sv-SE" dirty="0" err="1" smtClean="0"/>
              <a:t>Safe-place</a:t>
            </a:r>
            <a:r>
              <a:rPr lang="sv-SE" dirty="0" smtClean="0"/>
              <a:t> </a:t>
            </a:r>
            <a:r>
              <a:rPr lang="sv-SE" dirty="0" err="1" smtClean="0"/>
              <a:t>exercise</a:t>
            </a:r>
            <a:r>
              <a:rPr lang="sv-SE" dirty="0" smtClean="0"/>
              <a:t>.</a:t>
            </a:r>
            <a:br>
              <a:rPr lang="sv-SE" dirty="0" smtClean="0"/>
            </a:br>
            <a:r>
              <a:rPr lang="sv-SE" dirty="0" smtClean="0"/>
              <a:t>c. Positive recent </a:t>
            </a:r>
            <a:r>
              <a:rPr lang="sv-SE" dirty="0" err="1" smtClean="0"/>
              <a:t>experience</a:t>
            </a:r>
            <a:r>
              <a:rPr lang="sv-SE" dirty="0" smtClean="0"/>
              <a:t> </a:t>
            </a:r>
            <a:r>
              <a:rPr lang="sv-SE" dirty="0" err="1" smtClean="0"/>
              <a:t>visualization</a:t>
            </a:r>
            <a:endParaRPr lang="sv-S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83320"/>
          </a:xfrm>
        </p:spPr>
        <p:txBody>
          <a:bodyPr>
            <a:normAutofit/>
          </a:bodyPr>
          <a:lstStyle/>
          <a:p>
            <a:pPr algn="l"/>
            <a:r>
              <a:rPr lang="sv-SE" sz="4000" dirty="0" smtClean="0"/>
              <a:t>Second </a:t>
            </a:r>
            <a:r>
              <a:rPr lang="sv-SE" sz="4000" dirty="0" err="1" smtClean="0"/>
              <a:t>phase</a:t>
            </a:r>
            <a:r>
              <a:rPr lang="sv-SE" sz="3200" dirty="0" smtClean="0"/>
              <a:t/>
            </a:r>
            <a:br>
              <a:rPr lang="sv-SE" sz="3200" dirty="0" smtClean="0"/>
            </a:br>
            <a:r>
              <a:rPr lang="sv-SE" sz="3200" dirty="0" err="1" smtClean="0"/>
              <a:t>Dealing</a:t>
            </a:r>
            <a:r>
              <a:rPr lang="sv-SE" sz="3200" dirty="0" smtClean="0"/>
              <a:t> with negativ </a:t>
            </a:r>
            <a:r>
              <a:rPr lang="sv-SE" sz="3200" dirty="0" err="1" smtClean="0"/>
              <a:t>affect</a:t>
            </a:r>
            <a:r>
              <a:rPr lang="sv-SE" sz="3200" dirty="0" smtClean="0"/>
              <a:t>, negative </a:t>
            </a:r>
            <a:r>
              <a:rPr lang="sv-SE" sz="3200" dirty="0" err="1" smtClean="0"/>
              <a:t>memories</a:t>
            </a:r>
            <a:r>
              <a:rPr lang="sv-SE" sz="3200" dirty="0" smtClean="0"/>
              <a:t>, problems. </a:t>
            </a:r>
            <a:r>
              <a:rPr lang="sv-SE" sz="3200" dirty="0" err="1" smtClean="0"/>
              <a:t>Activation</a:t>
            </a:r>
            <a:r>
              <a:rPr lang="sv-SE" sz="3200" dirty="0" smtClean="0"/>
              <a:t> by </a:t>
            </a:r>
            <a:r>
              <a:rPr lang="sv-SE" sz="3200" dirty="0" err="1" smtClean="0"/>
              <a:t>repeatedely</a:t>
            </a:r>
            <a:r>
              <a:rPr lang="sv-SE" sz="3200" dirty="0" smtClean="0"/>
              <a:t> </a:t>
            </a:r>
            <a:r>
              <a:rPr lang="sv-SE" sz="3200" dirty="0" err="1" smtClean="0"/>
              <a:t>activate</a:t>
            </a:r>
            <a:r>
              <a:rPr lang="sv-SE" sz="3200" dirty="0" smtClean="0"/>
              <a:t> the </a:t>
            </a:r>
            <a:r>
              <a:rPr lang="sv-SE" sz="3200" dirty="0" err="1" smtClean="0"/>
              <a:t>memory</a:t>
            </a:r>
            <a:r>
              <a:rPr lang="sv-SE" sz="3200" dirty="0" smtClean="0"/>
              <a:t> </a:t>
            </a:r>
            <a:r>
              <a:rPr lang="sv-SE" sz="3200" dirty="0" err="1" smtClean="0"/>
              <a:t>along</a:t>
            </a:r>
            <a:r>
              <a:rPr lang="sv-SE" sz="3200" dirty="0" smtClean="0"/>
              <a:t> different </a:t>
            </a:r>
            <a:r>
              <a:rPr lang="sv-SE" sz="3200" dirty="0" err="1" smtClean="0"/>
              <a:t>lines</a:t>
            </a:r>
            <a:r>
              <a:rPr lang="sv-SE" sz="3200" dirty="0" smtClean="0"/>
              <a:t> as </a:t>
            </a:r>
            <a:r>
              <a:rPr lang="sv-SE" sz="3200" dirty="0" err="1" smtClean="0"/>
              <a:t>described</a:t>
            </a:r>
            <a:r>
              <a:rPr lang="sv-SE" sz="3200" dirty="0" smtClean="0"/>
              <a:t/>
            </a:r>
            <a:br>
              <a:rPr lang="sv-SE" sz="3200" dirty="0" smtClean="0"/>
            </a:br>
            <a:r>
              <a:rPr lang="sv-SE" sz="3200" dirty="0" smtClean="0"/>
              <a:t> </a:t>
            </a:r>
            <a:br>
              <a:rPr lang="sv-SE" sz="3200" dirty="0" smtClean="0"/>
            </a:br>
            <a:r>
              <a:rPr lang="sv-SE" sz="3200" dirty="0" smtClean="0"/>
              <a:t/>
            </a:r>
            <a:br>
              <a:rPr lang="sv-SE" sz="3200" dirty="0" smtClean="0"/>
            </a:br>
            <a:r>
              <a:rPr lang="sv-SE" sz="3200" dirty="0" err="1" smtClean="0"/>
              <a:t>Then</a:t>
            </a:r>
            <a:r>
              <a:rPr lang="sv-SE" sz="3200" dirty="0" smtClean="0"/>
              <a:t> in </a:t>
            </a:r>
            <a:r>
              <a:rPr lang="sv-SE" sz="3200" dirty="0" err="1" smtClean="0"/>
              <a:t>phantasy</a:t>
            </a:r>
            <a:r>
              <a:rPr lang="sv-SE" sz="3200" dirty="0" smtClean="0"/>
              <a:t> </a:t>
            </a:r>
            <a:r>
              <a:rPr lang="sv-SE" sz="3200" dirty="0" err="1" smtClean="0"/>
              <a:t>explore</a:t>
            </a:r>
            <a:r>
              <a:rPr lang="sv-SE" sz="3200" dirty="0" smtClean="0"/>
              <a:t> a different positive version of the event and </a:t>
            </a:r>
            <a:r>
              <a:rPr lang="sv-SE" sz="3200" dirty="0" err="1" smtClean="0"/>
              <a:t>finally</a:t>
            </a:r>
            <a:r>
              <a:rPr lang="sv-SE" sz="3200" dirty="0" smtClean="0"/>
              <a:t> an inner film </a:t>
            </a:r>
            <a:r>
              <a:rPr lang="sv-SE" sz="3200" dirty="0" err="1" smtClean="0"/>
              <a:t>using</a:t>
            </a:r>
            <a:r>
              <a:rPr lang="sv-SE" sz="3200" dirty="0" smtClean="0"/>
              <a:t> </a:t>
            </a:r>
            <a:r>
              <a:rPr lang="sv-SE" sz="3200" dirty="0" err="1" smtClean="0"/>
              <a:t>words</a:t>
            </a:r>
            <a:r>
              <a:rPr lang="sv-SE" sz="3200" dirty="0" smtClean="0"/>
              <a:t> to </a:t>
            </a:r>
            <a:r>
              <a:rPr lang="sv-SE" sz="3200" dirty="0" err="1" smtClean="0"/>
              <a:t>communicate</a:t>
            </a:r>
            <a:r>
              <a:rPr lang="sv-SE" sz="3200" dirty="0" smtClean="0"/>
              <a:t> the </a:t>
            </a:r>
            <a:r>
              <a:rPr lang="sv-SE" sz="3200" dirty="0" err="1" smtClean="0"/>
              <a:t>experience</a:t>
            </a:r>
            <a:r>
              <a:rPr lang="sv-SE" sz="3200" dirty="0" smtClean="0"/>
              <a:t> to a recipient like an </a:t>
            </a:r>
            <a:r>
              <a:rPr lang="sv-SE" sz="3200" dirty="0" err="1" smtClean="0"/>
              <a:t>audience</a:t>
            </a:r>
            <a:r>
              <a:rPr lang="sv-SE" sz="3200" dirty="0" smtClean="0"/>
              <a:t> or person.</a:t>
            </a:r>
            <a:endParaRPr lang="sv-SE"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797568"/>
          </a:xfrm>
        </p:spPr>
        <p:txBody>
          <a:bodyPr>
            <a:normAutofit/>
          </a:bodyPr>
          <a:lstStyle/>
          <a:p>
            <a:pPr algn="l"/>
            <a:r>
              <a:rPr lang="sv-SE" sz="4000" dirty="0" err="1" smtClean="0"/>
              <a:t>Third</a:t>
            </a:r>
            <a:r>
              <a:rPr lang="sv-SE" sz="4000" dirty="0" smtClean="0"/>
              <a:t> </a:t>
            </a:r>
            <a:r>
              <a:rPr lang="sv-SE" sz="4000" dirty="0" err="1" smtClean="0"/>
              <a:t>phase</a:t>
            </a:r>
            <a:r>
              <a:rPr lang="sv-SE" sz="3600" dirty="0" smtClean="0"/>
              <a:t/>
            </a:r>
            <a:br>
              <a:rPr lang="sv-SE" sz="3600" dirty="0" smtClean="0"/>
            </a:br>
            <a:r>
              <a:rPr lang="sv-SE" sz="3600" dirty="0" smtClean="0"/>
              <a:t/>
            </a:r>
            <a:br>
              <a:rPr lang="sv-SE" sz="3600" dirty="0" smtClean="0"/>
            </a:br>
            <a:r>
              <a:rPr lang="sv-SE" sz="3600" dirty="0" smtClean="0"/>
              <a:t>This </a:t>
            </a:r>
            <a:r>
              <a:rPr lang="sv-SE" sz="3600" dirty="0" err="1" smtClean="0"/>
              <a:t>phase</a:t>
            </a:r>
            <a:r>
              <a:rPr lang="sv-SE" sz="3600" dirty="0" smtClean="0"/>
              <a:t> is for </a:t>
            </a:r>
            <a:r>
              <a:rPr lang="sv-SE" sz="3600" dirty="0" err="1" smtClean="0"/>
              <a:t>closure</a:t>
            </a:r>
            <a:r>
              <a:rPr lang="sv-SE" sz="3600" dirty="0" smtClean="0"/>
              <a:t> and integration</a:t>
            </a:r>
            <a:br>
              <a:rPr lang="sv-SE" sz="3600" dirty="0" smtClean="0"/>
            </a:br>
            <a:r>
              <a:rPr lang="sv-SE" sz="3600" dirty="0" smtClean="0"/>
              <a:t>a. </a:t>
            </a:r>
            <a:r>
              <a:rPr lang="sv-SE" sz="3600" dirty="0" err="1" smtClean="0"/>
              <a:t>Activate</a:t>
            </a:r>
            <a:r>
              <a:rPr lang="sv-SE" sz="3600" dirty="0" smtClean="0"/>
              <a:t> the feelings of </a:t>
            </a:r>
            <a:r>
              <a:rPr lang="sv-SE" sz="3600" dirty="0" err="1" smtClean="0"/>
              <a:t>safety</a:t>
            </a:r>
            <a:r>
              <a:rPr lang="sv-SE" sz="3600" dirty="0" smtClean="0"/>
              <a:t>, </a:t>
            </a:r>
            <a:r>
              <a:rPr lang="sv-SE" sz="3600" dirty="0" err="1" smtClean="0"/>
              <a:t>control</a:t>
            </a:r>
            <a:r>
              <a:rPr lang="sv-SE" sz="3600" dirty="0" smtClean="0"/>
              <a:t> and </a:t>
            </a:r>
            <a:r>
              <a:rPr lang="sv-SE" sz="3600" dirty="0" err="1" smtClean="0"/>
              <a:t>peace</a:t>
            </a:r>
            <a:r>
              <a:rPr lang="sv-SE" sz="3600" dirty="0" smtClean="0"/>
              <a:t> from the </a:t>
            </a:r>
            <a:r>
              <a:rPr lang="sv-SE" sz="3600" dirty="0" err="1" smtClean="0"/>
              <a:t>safe-</a:t>
            </a:r>
            <a:r>
              <a:rPr lang="sv-SE" sz="3600" dirty="0" smtClean="0"/>
              <a:t> </a:t>
            </a:r>
            <a:r>
              <a:rPr lang="sv-SE" sz="3600" dirty="0" err="1" smtClean="0"/>
              <a:t>place</a:t>
            </a:r>
            <a:r>
              <a:rPr lang="sv-SE" sz="3600" dirty="0" smtClean="0"/>
              <a:t> </a:t>
            </a:r>
            <a:r>
              <a:rPr lang="sv-SE" sz="3600" dirty="0" err="1" smtClean="0"/>
              <a:t>exercise</a:t>
            </a:r>
            <a:r>
              <a:rPr lang="sv-SE" sz="3600" dirty="0" smtClean="0"/>
              <a:t/>
            </a:r>
            <a:br>
              <a:rPr lang="sv-SE" sz="3600" dirty="0" smtClean="0"/>
            </a:br>
            <a:r>
              <a:rPr lang="sv-SE" sz="3600" dirty="0" smtClean="0"/>
              <a:t>b. Make a positive </a:t>
            </a:r>
            <a:r>
              <a:rPr lang="sv-SE" sz="3600" dirty="0" err="1" smtClean="0"/>
              <a:t>future-projection</a:t>
            </a:r>
            <a:r>
              <a:rPr lang="sv-SE" sz="3600" dirty="0" smtClean="0"/>
              <a:t> for the </a:t>
            </a:r>
            <a:r>
              <a:rPr lang="sv-SE" sz="3600" dirty="0" err="1" smtClean="0"/>
              <a:t>incoming</a:t>
            </a:r>
            <a:r>
              <a:rPr lang="sv-SE" sz="3600" dirty="0" smtClean="0"/>
              <a:t> </a:t>
            </a:r>
            <a:r>
              <a:rPr lang="sv-SE" sz="3600" dirty="0" err="1" smtClean="0"/>
              <a:t>week</a:t>
            </a:r>
            <a:r>
              <a:rPr lang="sv-SE" sz="3600" dirty="0" smtClean="0"/>
              <a:t>.</a:t>
            </a:r>
            <a:br>
              <a:rPr lang="sv-SE" sz="3600" dirty="0" smtClean="0"/>
            </a:br>
            <a:r>
              <a:rPr lang="sv-SE" sz="3600" dirty="0" smtClean="0"/>
              <a:t>c. Rest</a:t>
            </a:r>
            <a:br>
              <a:rPr lang="sv-SE" sz="3600" dirty="0" smtClean="0"/>
            </a:br>
            <a:r>
              <a:rPr lang="sv-SE" sz="3600" dirty="0" err="1" smtClean="0"/>
              <a:t>d.Reflect</a:t>
            </a:r>
            <a:r>
              <a:rPr lang="sv-SE" sz="3600" dirty="0" smtClean="0"/>
              <a:t> on the session </a:t>
            </a:r>
            <a:r>
              <a:rPr lang="sv-SE" sz="3600" dirty="0" err="1" smtClean="0"/>
              <a:t>together</a:t>
            </a:r>
            <a:r>
              <a:rPr lang="sv-SE" sz="3600" dirty="0" smtClean="0"/>
              <a:t> with the </a:t>
            </a:r>
            <a:r>
              <a:rPr lang="sv-SE" sz="3600" dirty="0" err="1" smtClean="0"/>
              <a:t>therapist</a:t>
            </a:r>
            <a:endParaRPr lang="sv-SE"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lstStyle/>
          <a:p>
            <a:r>
              <a:rPr lang="sv-SE" sz="8000" dirty="0" err="1" smtClean="0"/>
              <a:t>Protocol</a:t>
            </a:r>
            <a:r>
              <a:rPr lang="sv-SE" sz="8000" dirty="0" smtClean="0"/>
              <a:t> </a:t>
            </a:r>
            <a:r>
              <a:rPr lang="sv-SE" sz="8000" dirty="0" err="1" smtClean="0"/>
              <a:t>summary</a:t>
            </a:r>
            <a:r>
              <a:rPr lang="sv-SE" sz="8000" dirty="0" smtClean="0"/>
              <a:t/>
            </a:r>
            <a:br>
              <a:rPr lang="sv-SE" sz="8000" dirty="0" smtClean="0"/>
            </a:br>
            <a:r>
              <a:rPr lang="sv-SE" sz="8000" dirty="0"/>
              <a:t/>
            </a:r>
            <a:br>
              <a:rPr lang="sv-SE" sz="8000" dirty="0"/>
            </a:br>
            <a:r>
              <a:rPr lang="sv-SE" sz="8000" dirty="0" smtClean="0"/>
              <a:t>plus-minus-plus</a:t>
            </a:r>
            <a:endParaRPr lang="sv-SE" sz="8000" dirty="0"/>
          </a:p>
        </p:txBody>
      </p:sp>
    </p:spTree>
    <p:extLst>
      <p:ext uri="{BB962C8B-B14F-4D97-AF65-F5344CB8AC3E}">
        <p14:creationId xmlns="" xmlns:p14="http://schemas.microsoft.com/office/powerpoint/2010/main" val="1594312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726130"/>
          </a:xfrm>
        </p:spPr>
        <p:txBody>
          <a:bodyPr>
            <a:normAutofit fontScale="90000"/>
          </a:bodyPr>
          <a:lstStyle/>
          <a:p>
            <a:pPr algn="l"/>
            <a:r>
              <a:rPr lang="sv-SE" sz="1800" dirty="0" smtClean="0"/>
              <a:t/>
            </a:r>
            <a:br>
              <a:rPr lang="sv-SE" sz="1800" dirty="0" smtClean="0"/>
            </a:br>
            <a:r>
              <a:rPr lang="sv-SE" sz="1800" dirty="0" smtClean="0"/>
              <a:t/>
            </a:r>
            <a:br>
              <a:rPr lang="sv-SE" sz="1800" dirty="0" smtClean="0"/>
            </a:br>
            <a:r>
              <a:rPr lang="sv-SE" sz="3200" b="1" dirty="0" err="1" smtClean="0"/>
              <a:t>Dissociative</a:t>
            </a:r>
            <a:r>
              <a:rPr lang="sv-SE" sz="3200" b="1" dirty="0" smtClean="0"/>
              <a:t> depression</a:t>
            </a:r>
            <a:r>
              <a:rPr lang="sv-SE" sz="3200" dirty="0" smtClean="0"/>
              <a:t>, </a:t>
            </a:r>
            <a:r>
              <a:rPr lang="sv-SE" sz="3200" dirty="0" err="1" smtClean="0"/>
              <a:t>longstanding</a:t>
            </a:r>
            <a:r>
              <a:rPr lang="sv-SE" sz="3200" dirty="0" smtClean="0"/>
              <a:t> depressive </a:t>
            </a:r>
            <a:r>
              <a:rPr lang="sv-SE" sz="3200" dirty="0" err="1" smtClean="0"/>
              <a:t>mood-shifts</a:t>
            </a:r>
            <a:r>
              <a:rPr lang="sv-SE" sz="3200" dirty="0" smtClean="0"/>
              <a:t> as </a:t>
            </a:r>
            <a:r>
              <a:rPr lang="sv-SE" sz="3200" dirty="0" err="1" smtClean="0"/>
              <a:t>long</a:t>
            </a:r>
            <a:r>
              <a:rPr lang="sv-SE" sz="3200" dirty="0" smtClean="0"/>
              <a:t> </a:t>
            </a:r>
            <a:r>
              <a:rPr lang="sv-SE" sz="3200" dirty="0" err="1" smtClean="0"/>
              <a:t>flashback-states</a:t>
            </a:r>
            <a:r>
              <a:rPr lang="sv-SE" sz="3200" dirty="0" smtClean="0"/>
              <a:t>, </a:t>
            </a:r>
            <a:r>
              <a:rPr lang="sv-SE" sz="3200" dirty="0" err="1" smtClean="0"/>
              <a:t>based</a:t>
            </a:r>
            <a:r>
              <a:rPr lang="sv-SE" sz="3200" dirty="0" smtClean="0"/>
              <a:t> on </a:t>
            </a:r>
            <a:r>
              <a:rPr lang="sv-SE" sz="3200" dirty="0" err="1" smtClean="0"/>
              <a:t>previous</a:t>
            </a:r>
            <a:r>
              <a:rPr lang="sv-SE" sz="3200" dirty="0" smtClean="0"/>
              <a:t> trauma.</a:t>
            </a:r>
            <a:br>
              <a:rPr lang="sv-SE" sz="3200" dirty="0" smtClean="0"/>
            </a:br>
            <a:r>
              <a:rPr lang="sv-SE" sz="3200" dirty="0" smtClean="0"/>
              <a:t/>
            </a:r>
            <a:br>
              <a:rPr lang="sv-SE" sz="3200" dirty="0" smtClean="0"/>
            </a:br>
            <a:r>
              <a:rPr lang="sv-SE" sz="3200" dirty="0" err="1" smtClean="0"/>
              <a:t>Compare</a:t>
            </a:r>
            <a:r>
              <a:rPr lang="sv-SE" sz="3200" dirty="0" smtClean="0"/>
              <a:t> with </a:t>
            </a:r>
            <a:r>
              <a:rPr lang="sv-SE" sz="3200" dirty="0" err="1" smtClean="0"/>
              <a:t>dissociative</a:t>
            </a:r>
            <a:r>
              <a:rPr lang="sv-SE" sz="3200" dirty="0" smtClean="0"/>
              <a:t>, </a:t>
            </a:r>
            <a:r>
              <a:rPr lang="sv-SE" sz="3200" dirty="0" err="1" smtClean="0"/>
              <a:t>reactive</a:t>
            </a:r>
            <a:r>
              <a:rPr lang="sv-SE" sz="3200" dirty="0" smtClean="0"/>
              <a:t> </a:t>
            </a:r>
            <a:r>
              <a:rPr lang="sv-SE" sz="3200" dirty="0" err="1" smtClean="0"/>
              <a:t>psychosis</a:t>
            </a:r>
            <a:r>
              <a:rPr lang="sv-SE" sz="3200" dirty="0" smtClean="0"/>
              <a:t>. </a:t>
            </a:r>
            <a:r>
              <a:rPr lang="sv-SE" sz="3200" dirty="0" err="1" smtClean="0"/>
              <a:t>Psychotic</a:t>
            </a:r>
            <a:r>
              <a:rPr lang="sv-SE" sz="3200" dirty="0" smtClean="0"/>
              <a:t> symptoms </a:t>
            </a:r>
            <a:r>
              <a:rPr lang="sv-SE" sz="3200" dirty="0" err="1" smtClean="0"/>
              <a:t>formed</a:t>
            </a:r>
            <a:r>
              <a:rPr lang="sv-SE" sz="3200" dirty="0" smtClean="0"/>
              <a:t>  by  </a:t>
            </a:r>
            <a:r>
              <a:rPr lang="sv-SE" sz="3200" dirty="0" err="1" smtClean="0"/>
              <a:t>longlasting</a:t>
            </a:r>
            <a:r>
              <a:rPr lang="sv-SE" sz="3200" dirty="0" smtClean="0"/>
              <a:t>  </a:t>
            </a:r>
            <a:r>
              <a:rPr lang="sv-SE" sz="3200" dirty="0" err="1" smtClean="0"/>
              <a:t>shattered</a:t>
            </a:r>
            <a:r>
              <a:rPr lang="sv-SE" sz="3200" dirty="0" smtClean="0"/>
              <a:t> and </a:t>
            </a:r>
            <a:r>
              <a:rPr lang="sv-SE" sz="3200" dirty="0" err="1" smtClean="0"/>
              <a:t>dissociated</a:t>
            </a:r>
            <a:r>
              <a:rPr lang="sv-SE" sz="3200" dirty="0" smtClean="0"/>
              <a:t> </a:t>
            </a:r>
            <a:r>
              <a:rPr lang="sv-SE" sz="3200" dirty="0" err="1" smtClean="0"/>
              <a:t>flash-backs</a:t>
            </a:r>
            <a:r>
              <a:rPr lang="sv-SE" sz="1800" dirty="0" smtClean="0"/>
              <a:t>.</a:t>
            </a:r>
            <a:br>
              <a:rPr lang="sv-SE" sz="1800" dirty="0" smtClean="0"/>
            </a:br>
            <a:r>
              <a:rPr lang="sv-SE" sz="1800" dirty="0" smtClean="0"/>
              <a:t/>
            </a:r>
            <a:br>
              <a:rPr lang="sv-SE" sz="1800" dirty="0" smtClean="0"/>
            </a:br>
            <a:r>
              <a:rPr lang="sv-SE" sz="1800" dirty="0" smtClean="0"/>
              <a:t/>
            </a:r>
            <a:br>
              <a:rPr lang="sv-SE" sz="1800" dirty="0" smtClean="0"/>
            </a:br>
            <a:r>
              <a:rPr lang="sv-SE" sz="1800" dirty="0" err="1" smtClean="0"/>
              <a:t>Sar</a:t>
            </a:r>
            <a:r>
              <a:rPr lang="sv-SE" sz="1800" dirty="0" smtClean="0"/>
              <a:t> V, </a:t>
            </a:r>
            <a:r>
              <a:rPr lang="sv-SE" sz="1800" dirty="0" err="1" smtClean="0"/>
              <a:t>Akyüz</a:t>
            </a:r>
            <a:r>
              <a:rPr lang="sv-SE" sz="1800" dirty="0" smtClean="0"/>
              <a:t> G, </a:t>
            </a:r>
            <a:r>
              <a:rPr lang="sv-SE" sz="1800" dirty="0" err="1" smtClean="0"/>
              <a:t>Öztürk</a:t>
            </a:r>
            <a:r>
              <a:rPr lang="sv-SE" sz="1800" dirty="0" smtClean="0"/>
              <a:t> E, </a:t>
            </a:r>
            <a:r>
              <a:rPr lang="sv-SE" sz="1800" dirty="0" err="1" smtClean="0"/>
              <a:t>Alioğlu</a:t>
            </a:r>
            <a:r>
              <a:rPr lang="sv-SE" sz="1800" dirty="0" smtClean="0"/>
              <a:t> F.  </a:t>
            </a:r>
            <a:r>
              <a:rPr lang="sv-SE" sz="1800" dirty="0" err="1" smtClean="0"/>
              <a:t>Dissociative</a:t>
            </a:r>
            <a:r>
              <a:rPr lang="sv-SE" sz="1800" dirty="0" smtClean="0"/>
              <a:t> Depression </a:t>
            </a:r>
            <a:r>
              <a:rPr lang="sv-SE" sz="1800" dirty="0" err="1" smtClean="0"/>
              <a:t>Among</a:t>
            </a:r>
            <a:r>
              <a:rPr lang="sv-SE" sz="1800" dirty="0" smtClean="0"/>
              <a:t> </a:t>
            </a:r>
            <a:r>
              <a:rPr lang="sv-SE" sz="1800" dirty="0" err="1" smtClean="0"/>
              <a:t>Women</a:t>
            </a:r>
            <a:r>
              <a:rPr lang="sv-SE" sz="1800" dirty="0" smtClean="0"/>
              <a:t> in the Community, Journal of Trauma &amp;</a:t>
            </a:r>
            <a:br>
              <a:rPr lang="sv-SE" sz="1800" dirty="0" smtClean="0"/>
            </a:br>
            <a:r>
              <a:rPr lang="sv-SE" sz="1800" dirty="0" smtClean="0"/>
              <a:t>Dissociation 2013, 14:4, 423-438</a:t>
            </a:r>
            <a:br>
              <a:rPr lang="sv-SE" sz="1800" dirty="0" smtClean="0"/>
            </a:br>
            <a:r>
              <a:rPr lang="sv-SE" sz="1800" dirty="0" smtClean="0"/>
              <a:t/>
            </a:r>
            <a:br>
              <a:rPr lang="sv-SE" sz="1800" dirty="0" smtClean="0"/>
            </a:br>
            <a:r>
              <a:rPr lang="sv-SE" sz="1800" dirty="0" smtClean="0"/>
              <a:t>Van der Hart O, </a:t>
            </a:r>
            <a:r>
              <a:rPr lang="sv-SE" sz="1800" dirty="0" err="1" smtClean="0"/>
              <a:t>Witztum</a:t>
            </a:r>
            <a:r>
              <a:rPr lang="sv-SE" sz="1800" dirty="0" smtClean="0"/>
              <a:t> E, Friedman B. From </a:t>
            </a:r>
            <a:r>
              <a:rPr lang="sv-SE" sz="1800" dirty="0" err="1" smtClean="0"/>
              <a:t>hysterical</a:t>
            </a:r>
            <a:r>
              <a:rPr lang="sv-SE" sz="1800" dirty="0" smtClean="0"/>
              <a:t> </a:t>
            </a:r>
            <a:r>
              <a:rPr lang="sv-SE" sz="1800" dirty="0" err="1" smtClean="0"/>
              <a:t>psychosis</a:t>
            </a:r>
            <a:r>
              <a:rPr lang="sv-SE" sz="1800" dirty="0" smtClean="0"/>
              <a:t> to </a:t>
            </a:r>
            <a:r>
              <a:rPr lang="sv-SE" sz="1800" dirty="0" err="1" smtClean="0"/>
              <a:t>reactive</a:t>
            </a:r>
            <a:r>
              <a:rPr lang="sv-SE" sz="1800" dirty="0" smtClean="0"/>
              <a:t> </a:t>
            </a:r>
            <a:r>
              <a:rPr lang="sv-SE" sz="1800" dirty="0" err="1" smtClean="0"/>
              <a:t>dissociative</a:t>
            </a:r>
            <a:r>
              <a:rPr lang="sv-SE" sz="1800" dirty="0" smtClean="0"/>
              <a:t> </a:t>
            </a:r>
            <a:r>
              <a:rPr lang="sv-SE" sz="1800" dirty="0" err="1" smtClean="0"/>
              <a:t>psychosis</a:t>
            </a:r>
            <a:r>
              <a:rPr lang="sv-SE" sz="1800" dirty="0" smtClean="0"/>
              <a:t>. Journal of </a:t>
            </a:r>
            <a:r>
              <a:rPr lang="sv-SE" sz="1800" dirty="0" err="1" smtClean="0"/>
              <a:t>traumatic</a:t>
            </a:r>
            <a:r>
              <a:rPr lang="sv-SE" sz="1800" dirty="0" smtClean="0"/>
              <a:t> Stress 1993;6(1):1-13 </a:t>
            </a:r>
            <a:endParaRPr lang="sv-SE"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274638"/>
            <a:ext cx="8229600" cy="6083320"/>
          </a:xfrm>
        </p:spPr>
        <p:txBody>
          <a:bodyPr/>
          <a:lstStyle/>
          <a:p>
            <a:pPr algn="l"/>
            <a:r>
              <a:rPr lang="sv-SE" dirty="0" smtClean="0"/>
              <a:t>This </a:t>
            </a:r>
            <a:r>
              <a:rPr lang="sv-SE" dirty="0" err="1" smtClean="0"/>
              <a:t>client</a:t>
            </a:r>
            <a:r>
              <a:rPr lang="sv-SE" dirty="0" smtClean="0"/>
              <a:t> with </a:t>
            </a:r>
            <a:r>
              <a:rPr lang="sv-SE" dirty="0" err="1" smtClean="0"/>
              <a:t>recurring</a:t>
            </a:r>
            <a:r>
              <a:rPr lang="sv-SE" dirty="0" smtClean="0"/>
              <a:t> depressive periods with </a:t>
            </a:r>
            <a:r>
              <a:rPr lang="sv-SE" dirty="0" err="1" smtClean="0"/>
              <a:t>suicidality</a:t>
            </a:r>
            <a:r>
              <a:rPr lang="sv-SE" dirty="0" smtClean="0"/>
              <a:t> </a:t>
            </a:r>
            <a:r>
              <a:rPr lang="sv-SE" dirty="0" err="1" smtClean="0"/>
              <a:t>draws</a:t>
            </a:r>
            <a:r>
              <a:rPr lang="sv-SE" dirty="0" smtClean="0"/>
              <a:t> the </a:t>
            </a:r>
            <a:r>
              <a:rPr lang="sv-SE" dirty="0" err="1" smtClean="0"/>
              <a:t>following</a:t>
            </a:r>
            <a:r>
              <a:rPr lang="sv-SE" dirty="0" smtClean="0"/>
              <a:t> </a:t>
            </a:r>
            <a:r>
              <a:rPr lang="sv-SE" dirty="0" err="1" smtClean="0"/>
              <a:t>mood-map</a:t>
            </a:r>
            <a:endParaRPr lang="sv-S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endParaRPr lang="sv-SE"/>
          </a:p>
        </p:txBody>
      </p:sp>
      <p:pic>
        <p:nvPicPr>
          <p:cNvPr id="8" name="Platshållare för bild 7" descr="R0013956.JPG"/>
          <p:cNvPicPr>
            <a:picLocks noGrp="1" noChangeAspect="1"/>
          </p:cNvPicPr>
          <p:nvPr>
            <p:ph type="pic" idx="1"/>
          </p:nvPr>
        </p:nvPicPr>
        <p:blipFill>
          <a:blip r:embed="rId2" cstate="print">
            <a:lum bright="31000" contrast="59000"/>
          </a:blip>
          <a:srcRect l="5556" r="5556"/>
          <a:stretch>
            <a:fillRect/>
          </a:stretch>
        </p:blipFill>
        <p:spPr>
          <a:xfrm>
            <a:off x="1285852" y="612774"/>
            <a:ext cx="6643734" cy="5387993"/>
          </a:xfrm>
        </p:spPr>
      </p:pic>
      <p:sp>
        <p:nvSpPr>
          <p:cNvPr id="7" name="Platshållare för text 6"/>
          <p:cNvSpPr>
            <a:spLocks noGrp="1"/>
          </p:cNvSpPr>
          <p:nvPr>
            <p:ph type="body" sz="half" idx="2"/>
          </p:nvPr>
        </p:nvSpPr>
        <p:spPr/>
        <p:txBody>
          <a:bodyPr/>
          <a:lstStyle/>
          <a:p>
            <a:endParaRPr lang="sv-S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274638"/>
            <a:ext cx="8229600" cy="6226196"/>
          </a:xfrm>
        </p:spPr>
        <p:txBody>
          <a:bodyPr/>
          <a:lstStyle/>
          <a:p>
            <a:pPr algn="l"/>
            <a:r>
              <a:rPr lang="sv-SE" dirty="0" err="1" smtClean="0"/>
              <a:t>Asked</a:t>
            </a:r>
            <a:r>
              <a:rPr lang="sv-SE" dirty="0" smtClean="0"/>
              <a:t> in </a:t>
            </a:r>
            <a:r>
              <a:rPr lang="sv-SE" dirty="0" err="1" smtClean="0"/>
              <a:t>what</a:t>
            </a:r>
            <a:r>
              <a:rPr lang="sv-SE" dirty="0" smtClean="0"/>
              <a:t> </a:t>
            </a:r>
            <a:r>
              <a:rPr lang="sv-SE" dirty="0" err="1" smtClean="0"/>
              <a:t>mood</a:t>
            </a:r>
            <a:r>
              <a:rPr lang="sv-SE" dirty="0" smtClean="0"/>
              <a:t>  the depression and </a:t>
            </a:r>
            <a:r>
              <a:rPr lang="sv-SE" dirty="0" err="1" smtClean="0"/>
              <a:t>suicidality</a:t>
            </a:r>
            <a:r>
              <a:rPr lang="sv-SE" dirty="0" smtClean="0"/>
              <a:t> </a:t>
            </a:r>
            <a:r>
              <a:rPr lang="sv-SE" dirty="0" err="1" smtClean="0"/>
              <a:t>did</a:t>
            </a:r>
            <a:r>
              <a:rPr lang="sv-SE" dirty="0" smtClean="0"/>
              <a:t> reside, the </a:t>
            </a:r>
            <a:r>
              <a:rPr lang="sv-SE" dirty="0" err="1" smtClean="0"/>
              <a:t>client</a:t>
            </a:r>
            <a:r>
              <a:rPr lang="sv-SE" dirty="0" smtClean="0"/>
              <a:t> </a:t>
            </a:r>
            <a:r>
              <a:rPr lang="sv-SE" dirty="0" err="1" smtClean="0"/>
              <a:t>showed</a:t>
            </a:r>
            <a:r>
              <a:rPr lang="sv-SE" dirty="0" smtClean="0"/>
              <a:t> this.</a:t>
            </a:r>
            <a:endParaRPr lang="sv-S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flipV="1">
            <a:off x="1792288" y="5367338"/>
            <a:ext cx="5486400" cy="419116"/>
          </a:xfrm>
        </p:spPr>
        <p:txBody>
          <a:bodyPr/>
          <a:lstStyle/>
          <a:p>
            <a:endParaRPr lang="sv-SE" dirty="0"/>
          </a:p>
        </p:txBody>
      </p:sp>
      <p:pic>
        <p:nvPicPr>
          <p:cNvPr id="7" name="Platshållare för bild 6" descr="R0013957.JPG"/>
          <p:cNvPicPr>
            <a:picLocks noGrp="1" noChangeAspect="1"/>
          </p:cNvPicPr>
          <p:nvPr>
            <p:ph type="pic" idx="1"/>
          </p:nvPr>
        </p:nvPicPr>
        <p:blipFill>
          <a:blip r:embed="rId2" cstate="print">
            <a:lum bright="48000" contrast="75000"/>
          </a:blip>
          <a:srcRect l="5556" r="5556"/>
          <a:stretch>
            <a:fillRect/>
          </a:stretch>
        </p:blipFill>
        <p:spPr>
          <a:xfrm>
            <a:off x="691524" y="642918"/>
            <a:ext cx="8126130" cy="5143536"/>
          </a:xfrm>
        </p:spPr>
      </p:pic>
      <p:sp>
        <p:nvSpPr>
          <p:cNvPr id="6" name="Platshållare för text 5"/>
          <p:cNvSpPr>
            <a:spLocks noGrp="1"/>
          </p:cNvSpPr>
          <p:nvPr>
            <p:ph type="body" sz="half" idx="2"/>
          </p:nvPr>
        </p:nvSpPr>
        <p:spPr/>
        <p:txBody>
          <a:bodyPr/>
          <a:lstStyle/>
          <a:p>
            <a:endParaRPr lang="sv-S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66730"/>
          </a:xfrm>
        </p:spPr>
        <p:txBody>
          <a:bodyPr>
            <a:normAutofit fontScale="90000"/>
          </a:bodyPr>
          <a:lstStyle/>
          <a:p>
            <a:pPr algn="l"/>
            <a:r>
              <a:rPr lang="sv-SE" sz="2400" dirty="0"/>
              <a:t/>
            </a:r>
            <a:br>
              <a:rPr lang="sv-SE" sz="2400" dirty="0"/>
            </a:br>
            <a:r>
              <a:rPr lang="sv-SE" sz="4800" dirty="0" err="1" smtClean="0"/>
              <a:t>Pessimistic</a:t>
            </a:r>
            <a:r>
              <a:rPr lang="sv-SE" sz="4800" dirty="0" smtClean="0"/>
              <a:t> bias </a:t>
            </a:r>
            <a:r>
              <a:rPr lang="sv-SE" sz="4800" dirty="0" err="1" smtClean="0"/>
              <a:t>comes</a:t>
            </a:r>
            <a:r>
              <a:rPr lang="sv-SE" sz="4800" dirty="0" smtClean="0"/>
              <a:t> </a:t>
            </a:r>
            <a:r>
              <a:rPr lang="sv-SE" sz="4800" dirty="0" err="1" smtClean="0"/>
              <a:t>with</a:t>
            </a:r>
            <a:r>
              <a:rPr lang="sv-SE" sz="4800" dirty="0" smtClean="0"/>
              <a:t>  depressive symptoms.</a:t>
            </a:r>
            <a:br>
              <a:rPr lang="sv-SE" sz="4800" dirty="0" smtClean="0"/>
            </a:br>
            <a:r>
              <a:rPr lang="sv-SE" sz="4800" dirty="0"/>
              <a:t/>
            </a:r>
            <a:br>
              <a:rPr lang="sv-SE" sz="4800" dirty="0"/>
            </a:br>
            <a:r>
              <a:rPr lang="sv-SE" sz="4800" dirty="0" smtClean="0"/>
              <a:t>A negative bias </a:t>
            </a:r>
            <a:r>
              <a:rPr lang="sv-SE" sz="4800" dirty="0" err="1" smtClean="0"/>
              <a:t>of</a:t>
            </a:r>
            <a:r>
              <a:rPr lang="sv-SE" sz="4800" dirty="0" smtClean="0"/>
              <a:t> the </a:t>
            </a:r>
            <a:r>
              <a:rPr lang="sv-SE" sz="4800" dirty="0" err="1" smtClean="0"/>
              <a:t>future</a:t>
            </a:r>
            <a:r>
              <a:rPr lang="sv-SE" sz="4800" dirty="0" smtClean="0"/>
              <a:t> is a </a:t>
            </a:r>
            <a:r>
              <a:rPr lang="sv-SE" sz="4800" dirty="0" err="1" smtClean="0"/>
              <a:t>memory</a:t>
            </a:r>
            <a:r>
              <a:rPr lang="sv-SE" sz="4800" dirty="0" smtClean="0"/>
              <a:t> </a:t>
            </a:r>
            <a:r>
              <a:rPr lang="sv-SE" sz="4800" dirty="0" err="1" smtClean="0"/>
              <a:t>of</a:t>
            </a:r>
            <a:r>
              <a:rPr lang="sv-SE" sz="4800" dirty="0" smtClean="0"/>
              <a:t> </a:t>
            </a:r>
            <a:r>
              <a:rPr lang="sv-SE" sz="4800" dirty="0" err="1" smtClean="0"/>
              <a:t>such</a:t>
            </a:r>
            <a:r>
              <a:rPr lang="sv-SE" sz="4800" dirty="0" smtClean="0"/>
              <a:t> a fantasy.</a:t>
            </a:r>
            <a:br>
              <a:rPr lang="sv-SE" sz="4800" dirty="0" smtClean="0"/>
            </a:br>
            <a:r>
              <a:rPr lang="sv-SE" sz="4800" dirty="0" smtClean="0"/>
              <a:t>So this </a:t>
            </a:r>
            <a:r>
              <a:rPr lang="sv-SE" sz="4800" dirty="0" err="1" smtClean="0"/>
              <a:t>also</a:t>
            </a:r>
            <a:r>
              <a:rPr lang="sv-SE" sz="4800" dirty="0" smtClean="0"/>
              <a:t> is </a:t>
            </a:r>
            <a:r>
              <a:rPr lang="sv-SE" sz="4800" dirty="0" err="1" smtClean="0"/>
              <a:t>about</a:t>
            </a:r>
            <a:r>
              <a:rPr lang="sv-SE" sz="4800" dirty="0" smtClean="0"/>
              <a:t> </a:t>
            </a:r>
            <a:r>
              <a:rPr lang="sv-SE" sz="4800" dirty="0" err="1" smtClean="0"/>
              <a:t>memory</a:t>
            </a:r>
            <a:r>
              <a:rPr lang="sv-SE" sz="4800" dirty="0" smtClean="0"/>
              <a:t>.</a:t>
            </a:r>
            <a:br>
              <a:rPr lang="sv-SE" sz="4800" dirty="0" smtClean="0"/>
            </a:br>
            <a:r>
              <a:rPr lang="sv-SE" sz="4800" dirty="0" smtClean="0"/>
              <a:t/>
            </a:r>
            <a:br>
              <a:rPr lang="sv-SE" sz="4800" dirty="0" smtClean="0"/>
            </a:br>
            <a:r>
              <a:rPr lang="sv-SE" sz="2000" dirty="0" err="1" smtClean="0"/>
              <a:t>Strunk</a:t>
            </a:r>
            <a:r>
              <a:rPr lang="sv-SE" sz="2000" dirty="0" smtClean="0"/>
              <a:t>, Lopez, </a:t>
            </a:r>
            <a:r>
              <a:rPr lang="sv-SE" sz="2000" dirty="0" err="1" smtClean="0"/>
              <a:t>deRubeis</a:t>
            </a:r>
            <a:r>
              <a:rPr lang="sv-SE" sz="2000" dirty="0" smtClean="0"/>
              <a:t>. Depressive symptoms are </a:t>
            </a:r>
            <a:r>
              <a:rPr lang="sv-SE" sz="2000" dirty="0" err="1" smtClean="0"/>
              <a:t>associated</a:t>
            </a:r>
            <a:r>
              <a:rPr lang="sv-SE" sz="2000" dirty="0" smtClean="0"/>
              <a:t> with </a:t>
            </a:r>
            <a:r>
              <a:rPr lang="sv-SE" sz="2000" dirty="0" err="1" smtClean="0"/>
              <a:t>unrealistic</a:t>
            </a:r>
            <a:r>
              <a:rPr lang="sv-SE" sz="2000" dirty="0" smtClean="0"/>
              <a:t> negative </a:t>
            </a:r>
            <a:r>
              <a:rPr lang="sv-SE" sz="2000" dirty="0" err="1" smtClean="0"/>
              <a:t>predictions</a:t>
            </a:r>
            <a:r>
              <a:rPr lang="sv-SE" sz="2000" dirty="0" smtClean="0"/>
              <a:t> of </a:t>
            </a:r>
            <a:r>
              <a:rPr lang="sv-SE" sz="2000" dirty="0" err="1" smtClean="0"/>
              <a:t>future</a:t>
            </a:r>
            <a:r>
              <a:rPr lang="sv-SE" sz="2000" dirty="0" smtClean="0"/>
              <a:t> events.</a:t>
            </a:r>
            <a:r>
              <a:rPr lang="sv-SE" sz="4800" dirty="0" smtClean="0"/>
              <a:t/>
            </a:r>
            <a:br>
              <a:rPr lang="sv-SE" sz="4800" dirty="0" smtClean="0"/>
            </a:br>
            <a:endParaRPr lang="sv-SE" sz="4800" dirty="0"/>
          </a:p>
        </p:txBody>
      </p:sp>
    </p:spTree>
    <p:extLst>
      <p:ext uri="{BB962C8B-B14F-4D97-AF65-F5344CB8AC3E}">
        <p14:creationId xmlns="" xmlns:p14="http://schemas.microsoft.com/office/powerpoint/2010/main" val="4019603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274638"/>
            <a:ext cx="8229600" cy="5726130"/>
          </a:xfrm>
        </p:spPr>
        <p:txBody>
          <a:bodyPr/>
          <a:lstStyle/>
          <a:p>
            <a:pPr algn="l"/>
            <a:r>
              <a:rPr lang="sv-SE" dirty="0" smtClean="0"/>
              <a:t>This </a:t>
            </a:r>
            <a:r>
              <a:rPr lang="sv-SE" dirty="0" err="1" smtClean="0"/>
              <a:t>could</a:t>
            </a:r>
            <a:r>
              <a:rPr lang="sv-SE" dirty="0" smtClean="0"/>
              <a:t> be </a:t>
            </a:r>
            <a:r>
              <a:rPr lang="sv-SE" dirty="0" err="1" smtClean="0"/>
              <a:t>considered</a:t>
            </a:r>
            <a:r>
              <a:rPr lang="sv-SE" dirty="0" smtClean="0"/>
              <a:t> a </a:t>
            </a:r>
            <a:r>
              <a:rPr lang="sv-SE" dirty="0" err="1" smtClean="0"/>
              <a:t>dissociated</a:t>
            </a:r>
            <a:r>
              <a:rPr lang="sv-SE" dirty="0" smtClean="0"/>
              <a:t> </a:t>
            </a:r>
            <a:r>
              <a:rPr lang="sv-SE" dirty="0" err="1" smtClean="0"/>
              <a:t>mood-state</a:t>
            </a:r>
            <a:r>
              <a:rPr lang="sv-SE" dirty="0" smtClean="0"/>
              <a:t>, that is in </a:t>
            </a:r>
            <a:r>
              <a:rPr lang="sv-SE" dirty="0" err="1" smtClean="0"/>
              <a:t>fact</a:t>
            </a:r>
            <a:r>
              <a:rPr lang="sv-SE" dirty="0" smtClean="0"/>
              <a:t> </a:t>
            </a:r>
            <a:r>
              <a:rPr lang="sv-SE" dirty="0" err="1" smtClean="0"/>
              <a:t>trauma-related</a:t>
            </a:r>
            <a:r>
              <a:rPr lang="sv-SE" dirty="0" smtClean="0"/>
              <a:t> </a:t>
            </a:r>
            <a:r>
              <a:rPr lang="sv-SE" dirty="0" err="1" smtClean="0"/>
              <a:t>but</a:t>
            </a:r>
            <a:r>
              <a:rPr lang="sv-SE" dirty="0" smtClean="0"/>
              <a:t> </a:t>
            </a:r>
            <a:r>
              <a:rPr lang="sv-SE" dirty="0" err="1" smtClean="0"/>
              <a:t>hidden</a:t>
            </a:r>
            <a:r>
              <a:rPr lang="sv-SE" dirty="0" smtClean="0"/>
              <a:t> and </a:t>
            </a:r>
            <a:r>
              <a:rPr lang="sv-SE" dirty="0" err="1" smtClean="0"/>
              <a:t>coming</a:t>
            </a:r>
            <a:r>
              <a:rPr lang="sv-SE" dirty="0" smtClean="0"/>
              <a:t> to the </a:t>
            </a:r>
            <a:r>
              <a:rPr lang="sv-SE" dirty="0" err="1" smtClean="0"/>
              <a:t>surface</a:t>
            </a:r>
            <a:r>
              <a:rPr lang="sv-SE" dirty="0" smtClean="0"/>
              <a:t> </a:t>
            </a:r>
            <a:r>
              <a:rPr lang="sv-SE" dirty="0" err="1" smtClean="0"/>
              <a:t>only</a:t>
            </a:r>
            <a:r>
              <a:rPr lang="sv-SE" dirty="0" smtClean="0"/>
              <a:t> in parts </a:t>
            </a:r>
            <a:r>
              <a:rPr lang="sv-SE" dirty="0" err="1" smtClean="0"/>
              <a:t>such</a:t>
            </a:r>
            <a:r>
              <a:rPr lang="sv-SE" dirty="0" smtClean="0"/>
              <a:t> as </a:t>
            </a:r>
            <a:r>
              <a:rPr lang="sv-SE" dirty="0" err="1" smtClean="0"/>
              <a:t>stiffness</a:t>
            </a:r>
            <a:r>
              <a:rPr lang="sv-SE" dirty="0" smtClean="0"/>
              <a:t>, suicidal </a:t>
            </a:r>
            <a:r>
              <a:rPr lang="sv-SE" dirty="0" err="1" smtClean="0"/>
              <a:t>ideation</a:t>
            </a:r>
            <a:r>
              <a:rPr lang="sv-SE" dirty="0" smtClean="0"/>
              <a:t> etc. </a:t>
            </a:r>
            <a:r>
              <a:rPr lang="sv-SE" dirty="0" err="1" smtClean="0"/>
              <a:t>Often</a:t>
            </a:r>
            <a:r>
              <a:rPr lang="sv-SE" dirty="0" smtClean="0"/>
              <a:t> I </a:t>
            </a:r>
            <a:r>
              <a:rPr lang="sv-SE" dirty="0" err="1" smtClean="0"/>
              <a:t>encounter</a:t>
            </a:r>
            <a:r>
              <a:rPr lang="sv-SE" dirty="0" smtClean="0"/>
              <a:t> </a:t>
            </a:r>
            <a:r>
              <a:rPr lang="sv-SE" dirty="0" err="1" smtClean="0"/>
              <a:t>such</a:t>
            </a:r>
            <a:r>
              <a:rPr lang="sv-SE" dirty="0" smtClean="0"/>
              <a:t> a combination, </a:t>
            </a:r>
            <a:r>
              <a:rPr lang="sv-SE" dirty="0" err="1" smtClean="0"/>
              <a:t>which</a:t>
            </a:r>
            <a:r>
              <a:rPr lang="sv-SE" dirty="0" smtClean="0"/>
              <a:t> I </a:t>
            </a:r>
            <a:r>
              <a:rPr lang="sv-SE" dirty="0" err="1" smtClean="0"/>
              <a:t>think</a:t>
            </a:r>
            <a:r>
              <a:rPr lang="sv-SE" dirty="0" smtClean="0"/>
              <a:t> </a:t>
            </a:r>
            <a:r>
              <a:rPr lang="sv-SE" dirty="0" err="1" smtClean="0"/>
              <a:t>can</a:t>
            </a:r>
            <a:r>
              <a:rPr lang="sv-SE" dirty="0" smtClean="0"/>
              <a:t> be </a:t>
            </a:r>
            <a:r>
              <a:rPr lang="sv-SE" dirty="0" err="1" smtClean="0"/>
              <a:t>labelled</a:t>
            </a:r>
            <a:r>
              <a:rPr lang="sv-SE" dirty="0" smtClean="0"/>
              <a:t> </a:t>
            </a:r>
            <a:r>
              <a:rPr lang="sv-SE" dirty="0" err="1" smtClean="0"/>
              <a:t>dissociative</a:t>
            </a:r>
            <a:r>
              <a:rPr lang="sv-SE" dirty="0" smtClean="0"/>
              <a:t> depression.</a:t>
            </a:r>
            <a:endParaRPr lang="sv-S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583254"/>
          </a:xfrm>
        </p:spPr>
        <p:txBody>
          <a:bodyPr>
            <a:normAutofit fontScale="90000"/>
          </a:bodyPr>
          <a:lstStyle/>
          <a:p>
            <a:pPr algn="l"/>
            <a:r>
              <a:rPr lang="sv-SE" dirty="0" smtClean="0"/>
              <a:t>This </a:t>
            </a:r>
            <a:r>
              <a:rPr lang="sv-SE" dirty="0" err="1" smtClean="0"/>
              <a:t>can</a:t>
            </a:r>
            <a:r>
              <a:rPr lang="sv-SE" dirty="0" smtClean="0"/>
              <a:t> be </a:t>
            </a:r>
            <a:r>
              <a:rPr lang="sv-SE" dirty="0" err="1" smtClean="0"/>
              <a:t>well</a:t>
            </a:r>
            <a:r>
              <a:rPr lang="sv-SE" dirty="0" smtClean="0"/>
              <a:t> </a:t>
            </a:r>
            <a:r>
              <a:rPr lang="sv-SE" dirty="0" err="1" smtClean="0"/>
              <a:t>treated</a:t>
            </a:r>
            <a:r>
              <a:rPr lang="sv-SE" dirty="0" smtClean="0"/>
              <a:t> with MR-CBT, </a:t>
            </a:r>
            <a:r>
              <a:rPr lang="sv-SE" dirty="0" err="1" smtClean="0"/>
              <a:t>both</a:t>
            </a:r>
            <a:r>
              <a:rPr lang="sv-SE" dirty="0" smtClean="0"/>
              <a:t> on </a:t>
            </a:r>
            <a:r>
              <a:rPr lang="sv-SE" dirty="0" err="1" smtClean="0"/>
              <a:t>line</a:t>
            </a:r>
            <a:r>
              <a:rPr lang="sv-SE" dirty="0" smtClean="0"/>
              <a:t>, with </a:t>
            </a:r>
            <a:r>
              <a:rPr lang="sv-SE" dirty="0" err="1" smtClean="0"/>
              <a:t>telephone</a:t>
            </a:r>
            <a:r>
              <a:rPr lang="sv-SE" dirty="0" smtClean="0"/>
              <a:t> sessions and </a:t>
            </a:r>
            <a:r>
              <a:rPr lang="sv-SE" dirty="0" err="1" smtClean="0"/>
              <a:t>ordinary</a:t>
            </a:r>
            <a:r>
              <a:rPr lang="sv-SE" dirty="0" smtClean="0"/>
              <a:t> </a:t>
            </a:r>
            <a:r>
              <a:rPr lang="sv-SE" dirty="0" err="1" smtClean="0"/>
              <a:t>treatment</a:t>
            </a:r>
            <a:r>
              <a:rPr lang="sv-SE" dirty="0" smtClean="0"/>
              <a:t> sessions. The </a:t>
            </a:r>
            <a:r>
              <a:rPr lang="sv-SE" dirty="0" err="1" smtClean="0"/>
              <a:t>safety</a:t>
            </a:r>
            <a:r>
              <a:rPr lang="sv-SE" dirty="0" smtClean="0"/>
              <a:t> </a:t>
            </a:r>
            <a:r>
              <a:rPr lang="sv-SE" dirty="0" err="1" smtClean="0"/>
              <a:t>resulting</a:t>
            </a:r>
            <a:r>
              <a:rPr lang="sv-SE" dirty="0" smtClean="0"/>
              <a:t> from the </a:t>
            </a:r>
            <a:r>
              <a:rPr lang="sv-SE" dirty="0" err="1" smtClean="0"/>
              <a:t>practice</a:t>
            </a:r>
            <a:r>
              <a:rPr lang="sv-SE" dirty="0" smtClean="0"/>
              <a:t> of </a:t>
            </a:r>
            <a:r>
              <a:rPr lang="sv-SE" dirty="0" err="1" smtClean="0"/>
              <a:t>breathing</a:t>
            </a:r>
            <a:r>
              <a:rPr lang="sv-SE" dirty="0" smtClean="0"/>
              <a:t> and positive mental </a:t>
            </a:r>
            <a:r>
              <a:rPr lang="sv-SE" dirty="0" err="1" smtClean="0"/>
              <a:t>imagery</a:t>
            </a:r>
            <a:r>
              <a:rPr lang="sv-SE" dirty="0" smtClean="0"/>
              <a:t> makes it </a:t>
            </a:r>
            <a:r>
              <a:rPr lang="sv-SE" dirty="0" err="1" smtClean="0"/>
              <a:t>possible</a:t>
            </a:r>
            <a:r>
              <a:rPr lang="sv-SE" dirty="0" smtClean="0"/>
              <a:t> to access the </a:t>
            </a:r>
            <a:r>
              <a:rPr lang="sv-SE" dirty="0" err="1" smtClean="0"/>
              <a:t>traumatic</a:t>
            </a:r>
            <a:r>
              <a:rPr lang="sv-SE" dirty="0" smtClean="0"/>
              <a:t> </a:t>
            </a:r>
            <a:r>
              <a:rPr lang="sv-SE" dirty="0" err="1" smtClean="0"/>
              <a:t>content</a:t>
            </a:r>
            <a:r>
              <a:rPr lang="sv-SE" dirty="0" smtClean="0"/>
              <a:t> that </a:t>
            </a:r>
            <a:r>
              <a:rPr lang="sv-SE" dirty="0" err="1" smtClean="0"/>
              <a:t>was</a:t>
            </a:r>
            <a:r>
              <a:rPr lang="sv-SE" dirty="0" smtClean="0"/>
              <a:t> present in the </a:t>
            </a:r>
            <a:r>
              <a:rPr lang="sv-SE" dirty="0" err="1" smtClean="0"/>
              <a:t>dissociated</a:t>
            </a:r>
            <a:r>
              <a:rPr lang="sv-SE" dirty="0" smtClean="0"/>
              <a:t> </a:t>
            </a:r>
            <a:r>
              <a:rPr lang="sv-SE" dirty="0" err="1" smtClean="0"/>
              <a:t>state</a:t>
            </a:r>
            <a:r>
              <a:rPr lang="sv-SE" dirty="0" smtClean="0"/>
              <a:t>.</a:t>
            </a:r>
            <a:endParaRPr lang="sv-S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11882"/>
          </a:xfrm>
        </p:spPr>
        <p:txBody>
          <a:bodyPr>
            <a:normAutofit fontScale="90000"/>
          </a:bodyPr>
          <a:lstStyle/>
          <a:p>
            <a:pPr algn="l"/>
            <a:r>
              <a:rPr lang="sv-SE" dirty="0" smtClean="0"/>
              <a:t>In </a:t>
            </a:r>
            <a:r>
              <a:rPr lang="sv-SE" dirty="0" err="1" smtClean="0"/>
              <a:t>summary</a:t>
            </a:r>
            <a:r>
              <a:rPr lang="sv-SE" dirty="0" smtClean="0"/>
              <a:t>: I </a:t>
            </a:r>
            <a:r>
              <a:rPr lang="sv-SE" dirty="0" err="1" smtClean="0"/>
              <a:t>propose</a:t>
            </a:r>
            <a:r>
              <a:rPr lang="sv-SE" dirty="0" smtClean="0"/>
              <a:t> that </a:t>
            </a:r>
            <a:r>
              <a:rPr lang="sv-SE" dirty="0" err="1" smtClean="0"/>
              <a:t>mood-regulation</a:t>
            </a:r>
            <a:r>
              <a:rPr lang="sv-SE" dirty="0" smtClean="0"/>
              <a:t> </a:t>
            </a:r>
            <a:r>
              <a:rPr lang="sv-SE" dirty="0" err="1" smtClean="0"/>
              <a:t>change</a:t>
            </a:r>
            <a:r>
              <a:rPr lang="sv-SE" dirty="0" smtClean="0"/>
              <a:t> by the </a:t>
            </a:r>
            <a:r>
              <a:rPr lang="sv-SE" dirty="0" err="1" smtClean="0"/>
              <a:t>mechanism</a:t>
            </a:r>
            <a:r>
              <a:rPr lang="sv-SE" dirty="0" smtClean="0"/>
              <a:t> of </a:t>
            </a:r>
            <a:r>
              <a:rPr lang="sv-SE" dirty="0" err="1" smtClean="0"/>
              <a:t>memory</a:t>
            </a:r>
            <a:r>
              <a:rPr lang="sv-SE" dirty="0" smtClean="0"/>
              <a:t> </a:t>
            </a:r>
            <a:r>
              <a:rPr lang="sv-SE" dirty="0" err="1" smtClean="0"/>
              <a:t>reconsolidation</a:t>
            </a:r>
            <a:r>
              <a:rPr lang="sv-SE" dirty="0" smtClean="0"/>
              <a:t> is </a:t>
            </a:r>
            <a:r>
              <a:rPr lang="sv-SE" dirty="0" err="1" smtClean="0"/>
              <a:t>both</a:t>
            </a:r>
            <a:r>
              <a:rPr lang="sv-SE" dirty="0" smtClean="0"/>
              <a:t> </a:t>
            </a:r>
            <a:r>
              <a:rPr lang="sv-SE" dirty="0" err="1" smtClean="0"/>
              <a:t>transdiagnostic</a:t>
            </a:r>
            <a:r>
              <a:rPr lang="sv-SE" dirty="0" smtClean="0"/>
              <a:t>, </a:t>
            </a:r>
            <a:r>
              <a:rPr lang="sv-SE" dirty="0" err="1" smtClean="0"/>
              <a:t>suitable</a:t>
            </a:r>
            <a:r>
              <a:rPr lang="sv-SE" dirty="0" smtClean="0"/>
              <a:t> for a </a:t>
            </a:r>
            <a:r>
              <a:rPr lang="sv-SE" dirty="0" err="1" smtClean="0"/>
              <a:t>variety</a:t>
            </a:r>
            <a:r>
              <a:rPr lang="sv-SE" dirty="0" smtClean="0"/>
              <a:t> of </a:t>
            </a:r>
            <a:r>
              <a:rPr lang="sv-SE" dirty="0" err="1" smtClean="0"/>
              <a:t>diagnoses</a:t>
            </a:r>
            <a:r>
              <a:rPr lang="sv-SE" dirty="0" smtClean="0"/>
              <a:t>, as </a:t>
            </a:r>
            <a:r>
              <a:rPr lang="sv-SE" dirty="0" err="1" smtClean="0"/>
              <a:t>well</a:t>
            </a:r>
            <a:r>
              <a:rPr lang="sv-SE" dirty="0" smtClean="0"/>
              <a:t> as transmodal, fitting different </a:t>
            </a:r>
            <a:r>
              <a:rPr lang="sv-SE" dirty="0" err="1" smtClean="0"/>
              <a:t>therapeutic</a:t>
            </a:r>
            <a:r>
              <a:rPr lang="sv-SE" dirty="0" smtClean="0"/>
              <a:t> </a:t>
            </a:r>
            <a:r>
              <a:rPr lang="sv-SE" dirty="0" err="1" smtClean="0"/>
              <a:t>modalitites</a:t>
            </a:r>
            <a:r>
              <a:rPr lang="sv-SE" dirty="0" smtClean="0"/>
              <a:t>. </a:t>
            </a:r>
            <a:r>
              <a:rPr lang="sv-SE" dirty="0" err="1" smtClean="0"/>
              <a:t>Thus</a:t>
            </a:r>
            <a:r>
              <a:rPr lang="sv-SE" dirty="0" smtClean="0"/>
              <a:t> it </a:t>
            </a:r>
            <a:r>
              <a:rPr lang="sv-SE" dirty="0" err="1" smtClean="0"/>
              <a:t>might</a:t>
            </a:r>
            <a:r>
              <a:rPr lang="sv-SE" dirty="0" smtClean="0"/>
              <a:t> be relevant for the </a:t>
            </a:r>
            <a:r>
              <a:rPr lang="sv-SE" dirty="0" err="1" smtClean="0"/>
              <a:t>theme</a:t>
            </a:r>
            <a:r>
              <a:rPr lang="sv-SE" dirty="0" smtClean="0"/>
              <a:t> of this </a:t>
            </a:r>
            <a:r>
              <a:rPr lang="sv-SE" dirty="0" err="1" smtClean="0"/>
              <a:t>conference</a:t>
            </a:r>
            <a:r>
              <a:rPr lang="sv-SE" dirty="0" smtClean="0"/>
              <a:t>: ”</a:t>
            </a:r>
            <a:r>
              <a:rPr lang="sv-SE" dirty="0" err="1" smtClean="0"/>
              <a:t>toward</a:t>
            </a:r>
            <a:r>
              <a:rPr lang="sv-SE" dirty="0" smtClean="0"/>
              <a:t> a </a:t>
            </a:r>
            <a:r>
              <a:rPr lang="sv-SE" dirty="0" err="1" smtClean="0"/>
              <a:t>common</a:t>
            </a:r>
            <a:r>
              <a:rPr lang="sv-SE" dirty="0" smtClean="0"/>
              <a:t> </a:t>
            </a:r>
            <a:r>
              <a:rPr lang="sv-SE" dirty="0" err="1" smtClean="0"/>
              <a:t>core</a:t>
            </a:r>
            <a:r>
              <a:rPr lang="sv-SE" dirty="0" smtClean="0"/>
              <a:t>”</a:t>
            </a:r>
            <a:endParaRPr lang="sv-S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7158" y="642918"/>
            <a:ext cx="8229600" cy="4714900"/>
          </a:xfrm>
        </p:spPr>
        <p:txBody>
          <a:bodyPr>
            <a:normAutofit/>
          </a:bodyPr>
          <a:lstStyle/>
          <a:p>
            <a:pPr algn="l"/>
            <a:r>
              <a:rPr lang="sv-SE" sz="3200" dirty="0" smtClean="0"/>
              <a:t>As an </a:t>
            </a:r>
            <a:r>
              <a:rPr lang="sv-SE" sz="3200" dirty="0" err="1" smtClean="0"/>
              <a:t>adolescent</a:t>
            </a:r>
            <a:r>
              <a:rPr lang="sv-SE" sz="3200" dirty="0" smtClean="0"/>
              <a:t> </a:t>
            </a:r>
            <a:r>
              <a:rPr lang="sv-SE" sz="3200" dirty="0" err="1" smtClean="0"/>
              <a:t>suggestes</a:t>
            </a:r>
            <a:r>
              <a:rPr lang="sv-SE" sz="3200" dirty="0" smtClean="0"/>
              <a:t> as the </a:t>
            </a:r>
            <a:r>
              <a:rPr lang="sv-SE" sz="3200" dirty="0" err="1" smtClean="0"/>
              <a:t>way</a:t>
            </a:r>
            <a:r>
              <a:rPr lang="sv-SE" sz="3200" dirty="0" smtClean="0"/>
              <a:t> forward</a:t>
            </a:r>
            <a:endParaRPr lang="sv-SE"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endParaRPr lang="sv-SE"/>
          </a:p>
        </p:txBody>
      </p:sp>
      <p:pic>
        <p:nvPicPr>
          <p:cNvPr id="8" name="Platshållare för bild 7" descr="R0013963.JPG"/>
          <p:cNvPicPr>
            <a:picLocks noGrp="1" noChangeAspect="1"/>
          </p:cNvPicPr>
          <p:nvPr>
            <p:ph type="pic" idx="1"/>
          </p:nvPr>
        </p:nvPicPr>
        <p:blipFill>
          <a:blip r:embed="rId2" cstate="print"/>
          <a:srcRect l="5556" r="5556"/>
          <a:stretch>
            <a:fillRect/>
          </a:stretch>
        </p:blipFill>
        <p:spPr>
          <a:xfrm>
            <a:off x="1500166" y="785794"/>
            <a:ext cx="6357982" cy="5572164"/>
          </a:xfrm>
        </p:spPr>
      </p:pic>
      <p:sp>
        <p:nvSpPr>
          <p:cNvPr id="6" name="Platshållare för text 5"/>
          <p:cNvSpPr>
            <a:spLocks noGrp="1"/>
          </p:cNvSpPr>
          <p:nvPr>
            <p:ph type="body" sz="half" idx="2"/>
          </p:nvPr>
        </p:nvSpPr>
        <p:spPr/>
        <p:txBody>
          <a:bodyPr/>
          <a:lstStyle/>
          <a:p>
            <a:endParaRPr lang="sv-SE"/>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40444"/>
          </a:xfrm>
        </p:spPr>
        <p:txBody>
          <a:bodyPr>
            <a:normAutofit fontScale="90000"/>
          </a:bodyPr>
          <a:lstStyle/>
          <a:p>
            <a:r>
              <a:rPr lang="sv-SE" dirty="0" err="1" smtClean="0"/>
              <a:t>Attached</a:t>
            </a:r>
            <a:r>
              <a:rPr lang="sv-SE" dirty="0" smtClean="0"/>
              <a:t> is an </a:t>
            </a:r>
            <a:r>
              <a:rPr lang="sv-SE" dirty="0" err="1" smtClean="0"/>
              <a:t>english</a:t>
            </a:r>
            <a:r>
              <a:rPr lang="sv-SE" dirty="0" smtClean="0"/>
              <a:t> version of the </a:t>
            </a:r>
            <a:r>
              <a:rPr lang="sv-SE" dirty="0" err="1" smtClean="0"/>
              <a:t>protocol</a:t>
            </a:r>
            <a:r>
              <a:rPr lang="sv-SE" dirty="0" smtClean="0"/>
              <a:t>. It is </a:t>
            </a:r>
            <a:r>
              <a:rPr lang="sv-SE" dirty="0" err="1" smtClean="0"/>
              <a:t>free</a:t>
            </a:r>
            <a:r>
              <a:rPr lang="sv-SE" dirty="0" smtClean="0"/>
              <a:t> to </a:t>
            </a:r>
            <a:r>
              <a:rPr lang="sv-SE" dirty="0" err="1" smtClean="0"/>
              <a:t>use</a:t>
            </a:r>
            <a:r>
              <a:rPr lang="sv-SE" dirty="0" smtClean="0"/>
              <a:t> and </a:t>
            </a:r>
            <a:r>
              <a:rPr lang="sv-SE" dirty="0" err="1" smtClean="0"/>
              <a:t>develop</a:t>
            </a:r>
            <a:r>
              <a:rPr lang="sv-SE" dirty="0" smtClean="0"/>
              <a:t>.</a:t>
            </a:r>
            <a:br>
              <a:rPr lang="sv-SE" dirty="0" smtClean="0"/>
            </a:br>
            <a:r>
              <a:rPr lang="sv-SE" dirty="0" smtClean="0"/>
              <a:t/>
            </a:r>
            <a:br>
              <a:rPr lang="sv-SE" dirty="0" smtClean="0"/>
            </a:br>
            <a:r>
              <a:rPr lang="sv-SE" dirty="0" err="1" smtClean="0"/>
              <a:t>Thanks</a:t>
            </a:r>
            <a:r>
              <a:rPr lang="sv-SE" dirty="0" smtClean="0"/>
              <a:t> for </a:t>
            </a:r>
            <a:r>
              <a:rPr lang="sv-SE" dirty="0" err="1" smtClean="0"/>
              <a:t>listening</a:t>
            </a:r>
            <a:r>
              <a:rPr lang="sv-SE" dirty="0" smtClean="0"/>
              <a:t>!</a:t>
            </a:r>
            <a:br>
              <a:rPr lang="sv-SE" dirty="0" smtClean="0"/>
            </a:br>
            <a:r>
              <a:rPr lang="sv-SE" dirty="0" smtClean="0"/>
              <a:t/>
            </a:r>
            <a:br>
              <a:rPr lang="sv-SE" dirty="0" smtClean="0"/>
            </a:br>
            <a:r>
              <a:rPr lang="sv-SE" dirty="0" smtClean="0"/>
              <a:t>Göran Högberg</a:t>
            </a:r>
            <a:br>
              <a:rPr lang="sv-SE" dirty="0" smtClean="0"/>
            </a:br>
            <a:r>
              <a:rPr lang="sv-SE" dirty="0" smtClean="0"/>
              <a:t/>
            </a:r>
            <a:br>
              <a:rPr lang="sv-SE" dirty="0" smtClean="0"/>
            </a:br>
            <a:r>
              <a:rPr lang="sv-SE" dirty="0" err="1" smtClean="0"/>
              <a:t>goran.hogberg@gmail.com</a:t>
            </a:r>
            <a:endParaRPr lang="sv-S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0"/>
            <a:ext cx="8229600" cy="6300192"/>
          </a:xfrm>
        </p:spPr>
        <p:txBody>
          <a:bodyPr>
            <a:normAutofit fontScale="90000"/>
          </a:bodyPr>
          <a:lstStyle/>
          <a:p>
            <a:pPr algn="l"/>
            <a:r>
              <a:rPr lang="sv-SE" sz="6000" dirty="0" err="1" smtClean="0"/>
              <a:t>There</a:t>
            </a:r>
            <a:r>
              <a:rPr lang="sv-SE" sz="6000" dirty="0" smtClean="0"/>
              <a:t> is a bridge, a </a:t>
            </a:r>
            <a:r>
              <a:rPr lang="sv-SE" sz="6000" dirty="0" err="1" smtClean="0"/>
              <a:t>linking</a:t>
            </a:r>
            <a:r>
              <a:rPr lang="sv-SE" sz="6000" dirty="0" smtClean="0"/>
              <a:t> </a:t>
            </a:r>
            <a:r>
              <a:rPr lang="sv-SE" sz="6000" dirty="0" err="1" smtClean="0"/>
              <a:t>of</a:t>
            </a:r>
            <a:r>
              <a:rPr lang="sv-SE" sz="6000" dirty="0" smtClean="0"/>
              <a:t> </a:t>
            </a:r>
            <a:r>
              <a:rPr lang="sv-SE" sz="6000" dirty="0" err="1" smtClean="0"/>
              <a:t>affective</a:t>
            </a:r>
            <a:r>
              <a:rPr lang="sv-SE" sz="6000" dirty="0" smtClean="0"/>
              <a:t> </a:t>
            </a:r>
            <a:r>
              <a:rPr lang="sv-SE" sz="6000" dirty="0" err="1" smtClean="0"/>
              <a:t>states</a:t>
            </a:r>
            <a:r>
              <a:rPr lang="sv-SE" sz="6000" dirty="0" smtClean="0"/>
              <a:t> </a:t>
            </a:r>
            <a:r>
              <a:rPr lang="sv-SE" sz="6000" dirty="0" err="1" smtClean="0"/>
              <a:t>with</a:t>
            </a:r>
            <a:r>
              <a:rPr lang="sv-SE" sz="6000" dirty="0" smtClean="0"/>
              <a:t> </a:t>
            </a:r>
            <a:r>
              <a:rPr lang="sv-SE" sz="6000" dirty="0" err="1" smtClean="0"/>
              <a:t>episodic</a:t>
            </a:r>
            <a:r>
              <a:rPr lang="sv-SE" sz="6000" dirty="0" smtClean="0"/>
              <a:t> </a:t>
            </a:r>
            <a:r>
              <a:rPr lang="sv-SE" sz="6000" dirty="0" err="1" smtClean="0"/>
              <a:t>memories</a:t>
            </a:r>
            <a:r>
              <a:rPr lang="sv-SE" sz="6000" dirty="0" smtClean="0"/>
              <a:t>. At </a:t>
            </a:r>
            <a:r>
              <a:rPr lang="sv-SE" sz="6000" dirty="0" err="1" smtClean="0"/>
              <a:t>times</a:t>
            </a:r>
            <a:r>
              <a:rPr lang="sv-SE" sz="6000" dirty="0" smtClean="0"/>
              <a:t> </a:t>
            </a:r>
            <a:r>
              <a:rPr lang="sv-SE" sz="6000" dirty="0" err="1" smtClean="0"/>
              <a:t>very</a:t>
            </a:r>
            <a:r>
              <a:rPr lang="sv-SE" sz="6000" dirty="0" smtClean="0"/>
              <a:t> evident, at </a:t>
            </a:r>
            <a:r>
              <a:rPr lang="sv-SE" sz="6000" dirty="0" err="1" smtClean="0"/>
              <a:t>times</a:t>
            </a:r>
            <a:r>
              <a:rPr lang="sv-SE" sz="6000" dirty="0" smtClean="0"/>
              <a:t> </a:t>
            </a:r>
            <a:r>
              <a:rPr lang="sv-SE" sz="6000" dirty="0" err="1" smtClean="0"/>
              <a:t>more</a:t>
            </a:r>
            <a:r>
              <a:rPr lang="sv-SE" sz="6000" dirty="0" smtClean="0"/>
              <a:t> </a:t>
            </a:r>
            <a:r>
              <a:rPr lang="sv-SE" sz="6000" dirty="0" err="1" smtClean="0"/>
              <a:t>subtle</a:t>
            </a:r>
            <a:r>
              <a:rPr lang="sv-SE" sz="6000" dirty="0" smtClean="0"/>
              <a:t>, like </a:t>
            </a:r>
            <a:r>
              <a:rPr lang="sv-SE" sz="6000" dirty="0" err="1" smtClean="0"/>
              <a:t>only</a:t>
            </a:r>
            <a:r>
              <a:rPr lang="sv-SE" sz="6000" dirty="0" smtClean="0"/>
              <a:t> </a:t>
            </a:r>
            <a:r>
              <a:rPr lang="sv-SE" sz="6000" dirty="0" err="1" smtClean="0"/>
              <a:t>traces</a:t>
            </a:r>
            <a:r>
              <a:rPr lang="sv-SE" sz="6000" dirty="0" smtClean="0"/>
              <a:t> </a:t>
            </a:r>
            <a:r>
              <a:rPr lang="sv-SE" sz="6000" dirty="0" err="1" smtClean="0"/>
              <a:t>of</a:t>
            </a:r>
            <a:r>
              <a:rPr lang="sv-SE" sz="6000" dirty="0" smtClean="0"/>
              <a:t> </a:t>
            </a:r>
            <a:r>
              <a:rPr lang="sv-SE" sz="6000" dirty="0" err="1" smtClean="0"/>
              <a:t>memories</a:t>
            </a:r>
            <a:r>
              <a:rPr lang="sv-SE" sz="6000" dirty="0" smtClean="0"/>
              <a:t> </a:t>
            </a:r>
            <a:r>
              <a:rPr lang="sv-SE" sz="6000" dirty="0" err="1" smtClean="0"/>
              <a:t>surfacing</a:t>
            </a:r>
            <a:r>
              <a:rPr lang="sv-SE" sz="6000" dirty="0" smtClean="0"/>
              <a:t>.</a:t>
            </a:r>
            <a:endParaRPr lang="sv-SE" sz="6000" dirty="0"/>
          </a:p>
        </p:txBody>
      </p:sp>
    </p:spTree>
    <p:extLst>
      <p:ext uri="{BB962C8B-B14F-4D97-AF65-F5344CB8AC3E}">
        <p14:creationId xmlns="" xmlns:p14="http://schemas.microsoft.com/office/powerpoint/2010/main" val="420331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66730"/>
          </a:xfrm>
        </p:spPr>
        <p:txBody>
          <a:bodyPr/>
          <a:lstStyle/>
          <a:p>
            <a:pPr algn="l"/>
            <a:r>
              <a:rPr lang="sv-SE" sz="5400" dirty="0" smtClean="0"/>
              <a:t>Thus </a:t>
            </a:r>
            <a:r>
              <a:rPr lang="sv-SE" sz="5400" dirty="0" err="1" smtClean="0"/>
              <a:t>there</a:t>
            </a:r>
            <a:r>
              <a:rPr lang="sv-SE" sz="5400" dirty="0" smtClean="0"/>
              <a:t> is a </a:t>
            </a:r>
            <a:r>
              <a:rPr lang="sv-SE" sz="5400" dirty="0" err="1" smtClean="0"/>
              <a:t>rationale</a:t>
            </a:r>
            <a:r>
              <a:rPr lang="sv-SE" sz="5400" dirty="0" smtClean="0"/>
              <a:t> for </a:t>
            </a:r>
            <a:r>
              <a:rPr lang="sv-SE" sz="5400" dirty="0" err="1" smtClean="0"/>
              <a:t>changing</a:t>
            </a:r>
            <a:r>
              <a:rPr lang="sv-SE" sz="5400" dirty="0" smtClean="0"/>
              <a:t> the </a:t>
            </a:r>
            <a:r>
              <a:rPr lang="sv-SE" sz="5400" dirty="0" err="1" smtClean="0"/>
              <a:t>reactions</a:t>
            </a:r>
            <a:r>
              <a:rPr lang="sv-SE" sz="5400" dirty="0" smtClean="0"/>
              <a:t> to </a:t>
            </a:r>
            <a:r>
              <a:rPr lang="sv-SE" sz="5400" dirty="0" err="1" smtClean="0"/>
              <a:t>memories</a:t>
            </a:r>
            <a:r>
              <a:rPr lang="sv-SE" sz="5400" dirty="0" smtClean="0"/>
              <a:t> </a:t>
            </a:r>
            <a:r>
              <a:rPr lang="sv-SE" sz="5400" dirty="0" err="1" smtClean="0"/>
              <a:t>when</a:t>
            </a:r>
            <a:r>
              <a:rPr lang="sv-SE" sz="5400" dirty="0" smtClean="0"/>
              <a:t> </a:t>
            </a:r>
            <a:r>
              <a:rPr lang="sv-SE" sz="5400" dirty="0" err="1" smtClean="0"/>
              <a:t>we</a:t>
            </a:r>
            <a:r>
              <a:rPr lang="sv-SE" sz="5400" dirty="0" smtClean="0"/>
              <a:t> </a:t>
            </a:r>
            <a:r>
              <a:rPr lang="sv-SE" sz="5400" dirty="0" err="1" smtClean="0"/>
              <a:t>want</a:t>
            </a:r>
            <a:r>
              <a:rPr lang="sv-SE" sz="5400" dirty="0" smtClean="0"/>
              <a:t> to </a:t>
            </a:r>
            <a:r>
              <a:rPr lang="sv-SE" sz="5400" dirty="0" err="1" smtClean="0"/>
              <a:t>influence</a:t>
            </a:r>
            <a:r>
              <a:rPr lang="sv-SE" sz="5400" dirty="0" smtClean="0"/>
              <a:t> </a:t>
            </a:r>
            <a:r>
              <a:rPr lang="sv-SE" sz="5400" dirty="0" err="1" smtClean="0"/>
              <a:t>mood</a:t>
            </a:r>
            <a:r>
              <a:rPr lang="sv-SE" sz="5400" dirty="0" smtClean="0"/>
              <a:t> </a:t>
            </a:r>
            <a:r>
              <a:rPr lang="sv-SE" sz="5400" dirty="0" err="1" smtClean="0"/>
              <a:t>regulation</a:t>
            </a:r>
            <a:endParaRPr lang="sv-SE" sz="5400" dirty="0"/>
          </a:p>
        </p:txBody>
      </p:sp>
    </p:spTree>
    <p:extLst>
      <p:ext uri="{BB962C8B-B14F-4D97-AF65-F5344CB8AC3E}">
        <p14:creationId xmlns="" xmlns:p14="http://schemas.microsoft.com/office/powerpoint/2010/main" val="2915505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254917"/>
            <a:ext cx="8229600" cy="6583362"/>
          </a:xfrm>
        </p:spPr>
        <p:txBody>
          <a:bodyPr/>
          <a:lstStyle/>
          <a:p>
            <a:pPr algn="l"/>
            <a:r>
              <a:rPr lang="sv-SE" sz="6000" i="1" dirty="0"/>
              <a:t>old </a:t>
            </a:r>
            <a:r>
              <a:rPr lang="sv-SE" sz="6000" i="1" dirty="0" err="1"/>
              <a:t>concept</a:t>
            </a:r>
            <a:r>
              <a:rPr lang="sv-SE" sz="6000" i="1" dirty="0"/>
              <a:t> </a:t>
            </a:r>
            <a:r>
              <a:rPr lang="sv-SE" sz="6000" dirty="0" smtClean="0"/>
              <a:t/>
            </a:r>
            <a:br>
              <a:rPr lang="sv-SE" sz="6000" dirty="0" smtClean="0"/>
            </a:br>
            <a:r>
              <a:rPr lang="sv-SE" sz="6000" b="1" dirty="0" smtClean="0"/>
              <a:t>event</a:t>
            </a:r>
            <a:r>
              <a:rPr lang="sv-SE" sz="6000" dirty="0" smtClean="0"/>
              <a:t/>
            </a:r>
            <a:br>
              <a:rPr lang="sv-SE" sz="6000" dirty="0" smtClean="0"/>
            </a:br>
            <a:r>
              <a:rPr lang="sv-SE" sz="6000" dirty="0" smtClean="0"/>
              <a:t>short term </a:t>
            </a:r>
            <a:r>
              <a:rPr lang="sv-SE" sz="6000" dirty="0" err="1" smtClean="0"/>
              <a:t>memory</a:t>
            </a:r>
            <a:r>
              <a:rPr lang="sv-SE" sz="6000" dirty="0" smtClean="0"/>
              <a:t> –long term </a:t>
            </a:r>
            <a:r>
              <a:rPr lang="sv-SE" sz="6000" dirty="0" err="1" smtClean="0"/>
              <a:t>memory</a:t>
            </a:r>
            <a:r>
              <a:rPr lang="sv-SE" sz="6000" dirty="0" smtClean="0"/>
              <a:t> after </a:t>
            </a:r>
            <a:r>
              <a:rPr lang="sv-SE" sz="6000" dirty="0" err="1" smtClean="0"/>
              <a:t>consolidation</a:t>
            </a:r>
            <a:r>
              <a:rPr lang="sv-SE" sz="6000" dirty="0" smtClean="0"/>
              <a:t> by new protein </a:t>
            </a:r>
            <a:r>
              <a:rPr lang="sv-SE" sz="6000" dirty="0" err="1" smtClean="0"/>
              <a:t>synthesis-</a:t>
            </a:r>
            <a:r>
              <a:rPr lang="sv-SE" sz="6000" dirty="0" smtClean="0"/>
              <a:t> </a:t>
            </a:r>
            <a:r>
              <a:rPr lang="sv-SE" sz="6000" dirty="0" err="1" smtClean="0"/>
              <a:t>stored</a:t>
            </a:r>
            <a:r>
              <a:rPr lang="sv-SE" sz="6000" dirty="0" err="1"/>
              <a:t>-not</a:t>
            </a:r>
            <a:r>
              <a:rPr lang="sv-SE" sz="6000" dirty="0"/>
              <a:t> </a:t>
            </a:r>
            <a:r>
              <a:rPr lang="sv-SE" sz="6000" dirty="0" err="1" smtClean="0"/>
              <a:t>changed</a:t>
            </a:r>
            <a:endParaRPr lang="sv-SE" sz="6000" dirty="0"/>
          </a:p>
        </p:txBody>
      </p:sp>
    </p:spTree>
    <p:extLst>
      <p:ext uri="{BB962C8B-B14F-4D97-AF65-F5344CB8AC3E}">
        <p14:creationId xmlns="" xmlns:p14="http://schemas.microsoft.com/office/powerpoint/2010/main" val="2428499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94722"/>
          </a:xfrm>
        </p:spPr>
        <p:txBody>
          <a:bodyPr>
            <a:normAutofit fontScale="90000"/>
          </a:bodyPr>
          <a:lstStyle/>
          <a:p>
            <a:pPr algn="l"/>
            <a:r>
              <a:rPr lang="sv-SE" sz="5400" i="1" dirty="0"/>
              <a:t>new </a:t>
            </a:r>
            <a:r>
              <a:rPr lang="sv-SE" sz="5400" i="1" dirty="0" err="1" smtClean="0"/>
              <a:t>concept</a:t>
            </a:r>
            <a:r>
              <a:rPr lang="sv-SE" sz="5400" dirty="0" smtClean="0"/>
              <a:t/>
            </a:r>
            <a:br>
              <a:rPr lang="sv-SE" sz="5400" dirty="0" smtClean="0"/>
            </a:br>
            <a:r>
              <a:rPr lang="sv-SE" sz="5400" dirty="0" smtClean="0"/>
              <a:t>Event </a:t>
            </a:r>
            <a:r>
              <a:rPr lang="sv-SE" sz="5400" dirty="0" err="1" smtClean="0"/>
              <a:t>rememberance</a:t>
            </a:r>
            <a:r>
              <a:rPr lang="sv-SE" sz="5400" dirty="0" smtClean="0"/>
              <a:t> + </a:t>
            </a:r>
            <a:r>
              <a:rPr lang="sv-SE" sz="5400" b="1" dirty="0" err="1" smtClean="0"/>
              <a:t>activation</a:t>
            </a:r>
            <a:r>
              <a:rPr lang="sv-SE" sz="5400" b="1" dirty="0" smtClean="0"/>
              <a:t> </a:t>
            </a:r>
            <a:r>
              <a:rPr lang="sv-SE" sz="5400" dirty="0" smtClean="0"/>
              <a:t>of that </a:t>
            </a:r>
            <a:r>
              <a:rPr lang="sv-SE" sz="5400" dirty="0" err="1" smtClean="0"/>
              <a:t>memory</a:t>
            </a:r>
            <a:r>
              <a:rPr lang="sv-SE" sz="5400" b="1" dirty="0" smtClean="0"/>
              <a:t> -</a:t>
            </a:r>
            <a:r>
              <a:rPr lang="sv-SE" sz="5400" dirty="0" smtClean="0"/>
              <a:t/>
            </a:r>
            <a:br>
              <a:rPr lang="sv-SE" sz="5400" dirty="0" smtClean="0"/>
            </a:br>
            <a:r>
              <a:rPr lang="sv-SE" sz="5400" dirty="0" err="1" smtClean="0"/>
              <a:t>destabilized</a:t>
            </a:r>
            <a:r>
              <a:rPr lang="sv-SE" sz="5400" dirty="0" smtClean="0"/>
              <a:t> </a:t>
            </a:r>
            <a:r>
              <a:rPr lang="sv-SE" sz="5400" dirty="0" err="1" smtClean="0"/>
              <a:t>upon</a:t>
            </a:r>
            <a:r>
              <a:rPr lang="sv-SE" sz="5400" dirty="0" smtClean="0"/>
              <a:t> </a:t>
            </a:r>
            <a:r>
              <a:rPr lang="sv-SE" sz="5400" dirty="0" err="1" smtClean="0"/>
              <a:t>activation-</a:t>
            </a:r>
            <a:r>
              <a:rPr lang="sv-SE" sz="5400" dirty="0" smtClean="0"/>
              <a:t/>
            </a:r>
            <a:br>
              <a:rPr lang="sv-SE" sz="5400" dirty="0" smtClean="0"/>
            </a:br>
            <a:r>
              <a:rPr lang="sv-SE" sz="5400" dirty="0" err="1" smtClean="0"/>
              <a:t>needs</a:t>
            </a:r>
            <a:r>
              <a:rPr lang="sv-SE" sz="5400" dirty="0" smtClean="0"/>
              <a:t> </a:t>
            </a:r>
            <a:r>
              <a:rPr lang="sv-SE" sz="5400" b="1" dirty="0" err="1" smtClean="0"/>
              <a:t>reconsolidation</a:t>
            </a:r>
            <a:r>
              <a:rPr lang="sv-SE" sz="5400" dirty="0" smtClean="0"/>
              <a:t> to</a:t>
            </a:r>
            <a:r>
              <a:rPr lang="sv-SE" sz="5400" dirty="0"/>
              <a:t> </a:t>
            </a:r>
            <a:r>
              <a:rPr lang="sv-SE" sz="5400" dirty="0" err="1" smtClean="0"/>
              <a:t>stabilize</a:t>
            </a:r>
            <a:r>
              <a:rPr lang="sv-SE" sz="5400" dirty="0" smtClean="0"/>
              <a:t> </a:t>
            </a:r>
            <a:r>
              <a:rPr lang="sv-SE" sz="5400" dirty="0" err="1" smtClean="0"/>
              <a:t>again</a:t>
            </a:r>
            <a:r>
              <a:rPr lang="sv-SE" sz="5400" dirty="0" smtClean="0"/>
              <a:t>. </a:t>
            </a:r>
            <a:r>
              <a:rPr lang="sv-SE" sz="5400" dirty="0" err="1"/>
              <a:t>W</a:t>
            </a:r>
            <a:r>
              <a:rPr lang="sv-SE" sz="5400" dirty="0" err="1" smtClean="0"/>
              <a:t>ithin</a:t>
            </a:r>
            <a:r>
              <a:rPr lang="sv-SE" sz="5400" dirty="0" smtClean="0"/>
              <a:t> a  time </a:t>
            </a:r>
            <a:r>
              <a:rPr lang="sv-SE" sz="5400" dirty="0" err="1" smtClean="0"/>
              <a:t>frame</a:t>
            </a:r>
            <a:r>
              <a:rPr lang="sv-SE" sz="5400" dirty="0" smtClean="0"/>
              <a:t>, </a:t>
            </a:r>
            <a:r>
              <a:rPr lang="sv-SE" sz="5400" dirty="0" err="1" smtClean="0"/>
              <a:t>hours</a:t>
            </a:r>
            <a:r>
              <a:rPr lang="sv-SE" sz="5400" dirty="0" smtClean="0"/>
              <a:t>. </a:t>
            </a:r>
            <a:r>
              <a:rPr lang="sv-SE" sz="5400" b="1" dirty="0" smtClean="0"/>
              <a:t>Changes, new </a:t>
            </a:r>
            <a:r>
              <a:rPr lang="sv-SE" sz="5400" b="1" dirty="0" err="1" smtClean="0"/>
              <a:t>learning</a:t>
            </a:r>
            <a:r>
              <a:rPr lang="sv-SE" sz="5400" b="1" dirty="0" smtClean="0"/>
              <a:t> is </a:t>
            </a:r>
            <a:r>
              <a:rPr lang="sv-SE" sz="5400" b="1" dirty="0" err="1" smtClean="0"/>
              <a:t>possible</a:t>
            </a:r>
            <a:r>
              <a:rPr lang="sv-SE" sz="5400" b="1" dirty="0" smtClean="0"/>
              <a:t>!</a:t>
            </a:r>
            <a:endParaRPr lang="sv-SE" sz="5400" b="1" dirty="0"/>
          </a:p>
        </p:txBody>
      </p:sp>
    </p:spTree>
    <p:extLst>
      <p:ext uri="{BB962C8B-B14F-4D97-AF65-F5344CB8AC3E}">
        <p14:creationId xmlns="" xmlns:p14="http://schemas.microsoft.com/office/powerpoint/2010/main" val="2494800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Words>587</Words>
  <Application>Microsoft Office PowerPoint</Application>
  <PresentationFormat>Bildspel på skärmen (4:3)</PresentationFormat>
  <Paragraphs>49</Paragraphs>
  <Slides>55</Slides>
  <Notes>0</Notes>
  <HiddenSlides>0</HiddenSlides>
  <MMClips>0</MMClips>
  <ScaleCrop>false</ScaleCrop>
  <HeadingPairs>
    <vt:vector size="4" baseType="variant">
      <vt:variant>
        <vt:lpstr>Tema</vt:lpstr>
      </vt:variant>
      <vt:variant>
        <vt:i4>1</vt:i4>
      </vt:variant>
      <vt:variant>
        <vt:lpstr>Bildrubriker</vt:lpstr>
      </vt:variant>
      <vt:variant>
        <vt:i4>55</vt:i4>
      </vt:variant>
    </vt:vector>
  </HeadingPairs>
  <TitlesOfParts>
    <vt:vector size="56" baseType="lpstr">
      <vt:lpstr>Office-tema</vt:lpstr>
      <vt:lpstr>SEPI Society for the Exploration  of Psychotherapy Integration  Annual meeting 2022</vt:lpstr>
      <vt:lpstr>Göran Högberg   MD, PhD  Mood regulation and memory reconsolidation as principles of change in psychotherapy. Example: MR-CBT (Mood regulation focused cognitive behavioural therapy) </vt:lpstr>
      <vt:lpstr>Mood regulation in depression</vt:lpstr>
      <vt:lpstr>  Angry and dysphoric affect last longer, are difficult to leave   Periods of happy affect shorter, and difficult to keep   But note also positive affect exists – a problem of regulation  Sheeber, Allen, Leve, David, Shortt, Katz. Dynamic of affective experience and behaviour in depressed adolescents. Child Psychology and Psychiatry 2009;50:1419-1427.</vt:lpstr>
      <vt:lpstr> Pessimistic bias comes with  depressive symptoms.  A negative bias of the future is a memory of such a fantasy. So this also is about memory.  Strunk, Lopez, deRubeis. Depressive symptoms are associated with unrealistic negative predictions of future events. </vt:lpstr>
      <vt:lpstr>There is a bridge, a linking of affective states with episodic memories. At times very evident, at times more subtle, like only traces of memories surfacing.</vt:lpstr>
      <vt:lpstr>Thus there is a rationale for changing the reactions to memories when we want to influence mood regulation</vt:lpstr>
      <vt:lpstr>old concept  event short term memory –long term memory after consolidation by new protein synthesis- stored-not changed</vt:lpstr>
      <vt:lpstr>new concept Event rememberance + activation of that memory - destabilized upon activation- needs reconsolidation to stabilize again. Within a  time frame, hours. Changes, new learning is possible!</vt:lpstr>
      <vt:lpstr>Memory reconsolidation  1973 Spear  Revival around the turn of the century, Nader, Ledoux, Nadel, Lee, Hardt, Walker, Forcato, Schiller.</vt:lpstr>
      <vt:lpstr> ”It takes little courage and imagination to assert that reconsolidation exists as a time-dependent associative process that is initiated when a consolidated memory is activated.”  Karim Nader &amp; Oliver Hardt. A single standard for memory: the case for reconsolidation. Nature Reviews Neuroscience 2009;10:224-234.</vt:lpstr>
      <vt:lpstr>   The scientific presentation of the concept memory reconsolidation is given in this collection volume 2013. ISBN: 978-0-12-386892-3   </vt:lpstr>
      <vt:lpstr> The implications for psychotherapy of the concept memory reconsolidation is presented in this book, a special issue of the journal The Neuropsychotherapist 2015. ISBN : 13:978-1506004341</vt:lpstr>
      <vt:lpstr>Development of a therapy based on mood-regulation and memory reconsolidation   </vt:lpstr>
      <vt:lpstr>I worked at BUP Stockholm Child and Adolescent Clinic as a child psychiatrist. In order to be able to help suicidal and selfharming youth that were not helped with standard medication/therapy we developed between 1995 and 2014 a new integrative approach that was described in  series of papers</vt:lpstr>
      <vt:lpstr>Högberg, Hällström. Active Multimodal Psychotherapy in children and adolescents with suicidality: description, evaluation and clinical profile. Clinical Child Psychology and Psychiatry 2008;13:435-448.  Case-series. 14 depressed suicidal youth. Mean nr sessions 17. Good results, GAF less than 50 before, about 75 after treatment and at two year follow up. The extent of untold undiagnosed trauma, understood during treatment, 64 % was noted, also the importance to access and treat the symptomatic state. The mood map was presented.   </vt:lpstr>
      <vt:lpstr>The mood map charting moods, feelings</vt:lpstr>
      <vt:lpstr>First instruction  ”Put a symbol of yourself, the part of you that is present in all your moods in the centre. Then chart your recent and present moods, feelings states, and show how they are related and transformed.”</vt:lpstr>
      <vt:lpstr>Bild 19</vt:lpstr>
      <vt:lpstr>Second instruction  ”Now chart how you would like your moods, feelings, to exist in the future, in a positive fantasy.”</vt:lpstr>
      <vt:lpstr>Bild 21</vt:lpstr>
      <vt:lpstr>Third instruction  ”and finally, when  you look at the present state and the wished for future, what is needed, what change do you envision?”</vt:lpstr>
      <vt:lpstr>Bild 23</vt:lpstr>
      <vt:lpstr>Högberg, Nardo, Hällström, Pagani 2011. Affective psychotherapy in post-traumatic reactions guided by affective neuroscience: memory reconsolidation and play. Psychology Research and Behavior Management;8:87-96.      The question: how can cognitive/affective neuroscience inform the mechanism of change in psychotherapy?    </vt:lpstr>
      <vt:lpstr>The answer:  memory reconsolidation</vt:lpstr>
      <vt:lpstr> Högberg &amp; Hällström. Mood regulation focused CBT based on memory reconsolidation, reduced suicidal ideation and depression in youth in a randomised controlled study. Journal of Environmental Research and Public health 2018;15:921     A RCT with 27 depressed adolescent, also with increased suicidality, median nr of sessions 12. The method is now named mood regulation focused cognitive behavioural therapy, MR-CBT, because clearly the protocol entails systematic exposure to two different feelings during the session. But the method is also associative. There was after treatment a significant difference in suicidal ideation, and near significant in the depression scale Mood and Feelings Questionnaire favouring MR-CBT.   </vt:lpstr>
      <vt:lpstr>The aim of the treatment with MR-CBT is to significantly weaken the negative affect combined with traumatic och troubling memories.</vt:lpstr>
      <vt:lpstr>If we aim at diminish the negative affect associated with a personal memory we need to activate, create this associated emotion! Otherwise it cannot be reconsolidated.</vt:lpstr>
      <vt:lpstr>  This means that the client might become fearful, angry and getting dangerous impulses!</vt:lpstr>
      <vt:lpstr>  How to solve this dilemma!</vt:lpstr>
      <vt:lpstr>Safety protocol: Embedded in safety and security. At start and the end of the session positive feelings should be activated.</vt:lpstr>
      <vt:lpstr>Role of the therapist: also a feel-good coach, helping the client to feel good and safe in the session</vt:lpstr>
      <vt:lpstr>Sleep deprivation aggravates difficulties in both cognition and   mood regulation</vt:lpstr>
      <vt:lpstr>Always start to improve sleep: ruminations, flashbacks, nightmares, inability to relax   </vt:lpstr>
      <vt:lpstr>In this work with sleep, central components are breathing, relaxation and practice to switch between  thoughts and the focus on breathing. There is thus practice in thought-regulation as a form of mood-regulation</vt:lpstr>
      <vt:lpstr>Session theme  An agreed theme or material that has arrived in an associative process.</vt:lpstr>
      <vt:lpstr>  Different techniqes could be applied. Most commonly I use mental imagery, visualizations, the client being in a relaxed state exploring inner mental experiences. Quiet breathing is central. The therapist does not need to know all about the content.  What matters is the activation of the memory.</vt:lpstr>
      <vt:lpstr> In memory the same areas of the brain are activated as during the original encoding    Damasio. Time-locked multiregional retroactivation: a systems level proposal for the neural substrates of recall and recognition. Cognition 1989;33:25-62.  </vt:lpstr>
      <vt:lpstr>This principle is used in MR-CBT in order to achieve activation of a memory/feeling</vt:lpstr>
      <vt:lpstr>An episodic memory could be replayed with successive different focus such as:  1. Perception, sensory system, seeing, hearing, proprioception. 2. Autonomic reactions, feelings, experience in the body. 3. Thoughts. 4. Motor impulses, potential actions.  </vt:lpstr>
      <vt:lpstr>Session structure: First phase: activation of positive emotion a. Breathing, moving between thought-system and focus on breathing b. Safe-place exercise. c. Positive recent experience visualization</vt:lpstr>
      <vt:lpstr>Second phase Dealing with negativ affect, negative memories, problems. Activation by repeatedely activate the memory along different lines as described    Then in phantasy explore a different positive version of the event and finally an inner film using words to communicate the experience to a recipient like an audience or person.</vt:lpstr>
      <vt:lpstr>Third phase  This phase is for closure and integration a. Activate the feelings of safety, control and peace from the safe- place exercise b. Make a positive future-projection for the incoming week. c. Rest d.Reflect on the session together with the therapist</vt:lpstr>
      <vt:lpstr>Protocol summary  plus-minus-plus</vt:lpstr>
      <vt:lpstr>  Dissociative depression, longstanding depressive mood-shifts as long flashback-states, based on previous trauma.  Compare with dissociative, reactive psychosis. Psychotic symptoms formed  by  longlasting  shattered and dissociated flash-backs.   Sar V, Akyüz G, Öztürk E, Alioğlu F.  Dissociative Depression Among Women in the Community, Journal of Trauma &amp; Dissociation 2013, 14:4, 423-438  Van der Hart O, Witztum E, Friedman B. From hysterical psychosis to reactive dissociative psychosis. Journal of traumatic Stress 1993;6(1):1-13 </vt:lpstr>
      <vt:lpstr>This client with recurring depressive periods with suicidality draws the following mood-map</vt:lpstr>
      <vt:lpstr>Bild 47</vt:lpstr>
      <vt:lpstr>Asked in what mood  the depression and suicidality did reside, the client showed this.</vt:lpstr>
      <vt:lpstr>Bild 49</vt:lpstr>
      <vt:lpstr>This could be considered a dissociated mood-state, that is in fact trauma-related but hidden and coming to the surface only in parts such as stiffness, suicidal ideation etc. Often I encounter such a combination, which I think can be labelled dissociative depression.</vt:lpstr>
      <vt:lpstr>This can be well treated with MR-CBT, both on line, with telephone sessions and ordinary treatment sessions. The safety resulting from the practice of breathing and positive mental imagery makes it possible to access the traumatic content that was present in the dissociated state.</vt:lpstr>
      <vt:lpstr>In summary: I propose that mood-regulation change by the mechanism of memory reconsolidation is both transdiagnostic, suitable for a variety of diagnoses, as well as transmodal, fitting different therapeutic modalitites. Thus it might be relevant for the theme of this conference: ”toward a common core”</vt:lpstr>
      <vt:lpstr>As an adolescent suggestes as the way forward</vt:lpstr>
      <vt:lpstr>Bild 54</vt:lpstr>
      <vt:lpstr>Attached is an english version of the protocol. It is free to use and develop.  Thanks for listening!  Göran Högberg  goran.hogberg@gmail.com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PackardBell</dc:creator>
  <cp:lastModifiedBy>PackardBell</cp:lastModifiedBy>
  <cp:revision>142</cp:revision>
  <dcterms:created xsi:type="dcterms:W3CDTF">2022-04-14T09:48:51Z</dcterms:created>
  <dcterms:modified xsi:type="dcterms:W3CDTF">2022-05-01T07:41:52Z</dcterms:modified>
</cp:coreProperties>
</file>