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290" r:id="rId3"/>
    <p:sldId id="320" r:id="rId4"/>
    <p:sldId id="315" r:id="rId5"/>
    <p:sldId id="256" r:id="rId6"/>
    <p:sldId id="318" r:id="rId7"/>
    <p:sldId id="296" r:id="rId8"/>
    <p:sldId id="326" r:id="rId9"/>
    <p:sldId id="293" r:id="rId10"/>
    <p:sldId id="291" r:id="rId11"/>
    <p:sldId id="299" r:id="rId12"/>
    <p:sldId id="300" r:id="rId13"/>
    <p:sldId id="301" r:id="rId14"/>
    <p:sldId id="364" r:id="rId15"/>
    <p:sldId id="310" r:id="rId16"/>
    <p:sldId id="295" r:id="rId17"/>
    <p:sldId id="302" r:id="rId18"/>
    <p:sldId id="303" r:id="rId19"/>
    <p:sldId id="348" r:id="rId20"/>
    <p:sldId id="314" r:id="rId21"/>
    <p:sldId id="327" r:id="rId22"/>
    <p:sldId id="312" r:id="rId23"/>
    <p:sldId id="313" r:id="rId24"/>
    <p:sldId id="285" r:id="rId25"/>
    <p:sldId id="323"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289" r:id="rId39"/>
    <p:sldId id="347" r:id="rId40"/>
    <p:sldId id="350" r:id="rId41"/>
    <p:sldId id="351" r:id="rId42"/>
    <p:sldId id="352" r:id="rId43"/>
    <p:sldId id="353" r:id="rId44"/>
    <p:sldId id="354" r:id="rId45"/>
    <p:sldId id="355" r:id="rId46"/>
    <p:sldId id="356" r:id="rId47"/>
    <p:sldId id="363" r:id="rId48"/>
    <p:sldId id="316" r:id="rId49"/>
    <p:sldId id="317" r:id="rId50"/>
    <p:sldId id="319" r:id="rId51"/>
    <p:sldId id="309" r:id="rId52"/>
    <p:sldId id="357" r:id="rId53"/>
    <p:sldId id="358" r:id="rId54"/>
    <p:sldId id="359" r:id="rId55"/>
    <p:sldId id="361" r:id="rId56"/>
    <p:sldId id="360" r:id="rId5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7D8196C-B8FC-4073-9B89-1CC9DCF6A86F}">
          <p14:sldIdLst>
            <p14:sldId id="362"/>
            <p14:sldId id="290"/>
            <p14:sldId id="320"/>
            <p14:sldId id="315"/>
            <p14:sldId id="256"/>
            <p14:sldId id="318"/>
            <p14:sldId id="296"/>
            <p14:sldId id="326"/>
            <p14:sldId id="293"/>
            <p14:sldId id="291"/>
            <p14:sldId id="299"/>
            <p14:sldId id="300"/>
            <p14:sldId id="301"/>
            <p14:sldId id="364"/>
            <p14:sldId id="310"/>
            <p14:sldId id="295"/>
            <p14:sldId id="302"/>
            <p14:sldId id="303"/>
            <p14:sldId id="348"/>
            <p14:sldId id="314"/>
            <p14:sldId id="327"/>
            <p14:sldId id="312"/>
            <p14:sldId id="313"/>
            <p14:sldId id="285"/>
            <p14:sldId id="323"/>
            <p14:sldId id="328"/>
            <p14:sldId id="329"/>
            <p14:sldId id="330"/>
            <p14:sldId id="331"/>
            <p14:sldId id="332"/>
            <p14:sldId id="333"/>
            <p14:sldId id="334"/>
            <p14:sldId id="335"/>
            <p14:sldId id="336"/>
            <p14:sldId id="337"/>
            <p14:sldId id="338"/>
            <p14:sldId id="339"/>
            <p14:sldId id="289"/>
            <p14:sldId id="347"/>
            <p14:sldId id="350"/>
            <p14:sldId id="351"/>
            <p14:sldId id="352"/>
            <p14:sldId id="353"/>
            <p14:sldId id="354"/>
            <p14:sldId id="355"/>
            <p14:sldId id="356"/>
            <p14:sldId id="363"/>
            <p14:sldId id="316"/>
            <p14:sldId id="317"/>
            <p14:sldId id="319"/>
            <p14:sldId id="309"/>
            <p14:sldId id="357"/>
            <p14:sldId id="358"/>
            <p14:sldId id="359"/>
            <p14:sldId id="361"/>
            <p14:sldId id="360"/>
          </p14:sldIdLst>
        </p14:section>
        <p14:section name="Namnlöst avsnitt" id="{CE380010-98F2-442A-A274-2D52F8B77B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33000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68069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120103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16185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425357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90670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356828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30783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421065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323707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B57B8CB-175E-4DD8-9D42-F31DFDAE7D36}" type="datetimeFigureOut">
              <a:rPr lang="sv-SE" smtClean="0"/>
              <a:pPr/>
              <a:t>2023-03-16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1134589-3B94-42C4-87D6-8A0FCAFCF747}" type="slidenum">
              <a:rPr lang="sv-SE" smtClean="0"/>
              <a:pPr/>
              <a:t>‹#›</a:t>
            </a:fld>
            <a:endParaRPr lang="sv-SE"/>
          </a:p>
        </p:txBody>
      </p:sp>
    </p:spTree>
    <p:extLst>
      <p:ext uri="{BB962C8B-B14F-4D97-AF65-F5344CB8AC3E}">
        <p14:creationId xmlns:p14="http://schemas.microsoft.com/office/powerpoint/2010/main" val="198603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7B8CB-175E-4DD8-9D42-F31DFDAE7D36}" type="datetimeFigureOut">
              <a:rPr lang="sv-SE" smtClean="0"/>
              <a:pPr/>
              <a:t>2023-03-16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4589-3B94-42C4-87D6-8A0FCAFCF747}" type="slidenum">
              <a:rPr lang="sv-SE" smtClean="0"/>
              <a:pPr/>
              <a:t>‹#›</a:t>
            </a:fld>
            <a:endParaRPr lang="sv-SE"/>
          </a:p>
        </p:txBody>
      </p:sp>
    </p:spTree>
    <p:extLst>
      <p:ext uri="{BB962C8B-B14F-4D97-AF65-F5344CB8AC3E}">
        <p14:creationId xmlns:p14="http://schemas.microsoft.com/office/powerpoint/2010/main" val="108701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mailto:goran.hogberg@gmail.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5011750"/>
          </a:xfrm>
        </p:spPr>
        <p:txBody>
          <a:bodyPr/>
          <a:lstStyle/>
          <a:p>
            <a:r>
              <a:rPr lang="sv-SE" dirty="0" smtClean="0"/>
              <a:t>Ickefarmakologisk bearbetning av</a:t>
            </a:r>
            <a:br>
              <a:rPr lang="sv-SE" dirty="0" smtClean="0"/>
            </a:br>
            <a:r>
              <a:rPr lang="sv-SE" dirty="0" smtClean="0"/>
              <a:t>sömnstörande tankar.</a:t>
            </a:r>
            <a:br>
              <a:rPr lang="sv-SE" dirty="0" smtClean="0"/>
            </a:br>
            <a:r>
              <a:rPr lang="sv-SE" dirty="0" smtClean="0"/>
              <a:t/>
            </a:r>
            <a:br>
              <a:rPr lang="sv-SE" dirty="0" smtClean="0"/>
            </a:br>
            <a:r>
              <a:rPr lang="sv-SE" dirty="0" smtClean="0"/>
              <a:t>Göran Högberg</a:t>
            </a:r>
            <a:br>
              <a:rPr lang="sv-SE" dirty="0" smtClean="0"/>
            </a:br>
            <a:r>
              <a:rPr lang="sv-SE" dirty="0" smtClean="0"/>
              <a:t/>
            </a:r>
            <a:br>
              <a:rPr lang="sv-SE" dirty="0" smtClean="0"/>
            </a:br>
            <a:r>
              <a:rPr lang="sv-SE" dirty="0" smtClean="0"/>
              <a:t>Göteborg SPF kongress 2023</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Edvard </a:t>
            </a:r>
            <a:r>
              <a:rPr lang="sv-SE" smtClean="0"/>
              <a:t>Munch kan inte sova</a:t>
            </a:r>
            <a:endParaRPr lang="sv-SE"/>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628800"/>
            <a:ext cx="3816424" cy="4680519"/>
          </a:xfrm>
        </p:spPr>
      </p:pic>
    </p:spTree>
    <p:extLst>
      <p:ext uri="{BB962C8B-B14F-4D97-AF65-F5344CB8AC3E}">
        <p14:creationId xmlns:p14="http://schemas.microsoft.com/office/powerpoint/2010/main" val="286185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normAutofit fontScale="90000"/>
          </a:bodyPr>
          <a:lstStyle/>
          <a:p>
            <a:pPr algn="l"/>
            <a:r>
              <a:rPr lang="sv-SE" sz="4000" dirty="0" smtClean="0"/>
              <a:t>Tankar är en del av medvetandet.</a:t>
            </a:r>
            <a:br>
              <a:rPr lang="sv-SE" sz="4000" dirty="0" smtClean="0"/>
            </a:br>
            <a:r>
              <a:rPr lang="sv-SE" sz="4000" dirty="0" smtClean="0"/>
              <a:t>Den evolutionära teorin om medvetandet</a:t>
            </a:r>
            <a:r>
              <a:rPr lang="sv-SE" sz="4000" dirty="0"/>
              <a:t> </a:t>
            </a:r>
            <a:r>
              <a:rPr lang="sv-SE" sz="4000" dirty="0" smtClean="0"/>
              <a:t>beskriver att en kapprustning för överlevnad mellan rovdjur och bytesdjur driver utvecklingen till ett medvetande som kan förstå omgivningen och utifrån tidigare erfarenheter göra tillförlitliga förutsägelser som leder till adekvata handlingar för att överleva i en farlig värld.</a:t>
            </a:r>
            <a:br>
              <a:rPr lang="sv-SE" sz="4000" dirty="0" smtClean="0"/>
            </a:br>
            <a:r>
              <a:rPr lang="sv-SE" sz="2200" dirty="0" err="1" smtClean="0"/>
              <a:t>Ginsburg</a:t>
            </a:r>
            <a:r>
              <a:rPr lang="sv-SE" sz="2200" dirty="0" smtClean="0"/>
              <a:t> &amp; </a:t>
            </a:r>
            <a:r>
              <a:rPr lang="sv-SE" sz="2200" dirty="0" err="1" smtClean="0"/>
              <a:t>Jablonka</a:t>
            </a:r>
            <a:r>
              <a:rPr lang="sv-SE" sz="2200" dirty="0" smtClean="0"/>
              <a:t>. The evolution </a:t>
            </a:r>
            <a:r>
              <a:rPr lang="sv-SE" sz="2200" dirty="0" err="1" smtClean="0"/>
              <a:t>of</a:t>
            </a:r>
            <a:r>
              <a:rPr lang="sv-SE" sz="2200" dirty="0" smtClean="0"/>
              <a:t> the sensitive soul. Learning </a:t>
            </a:r>
            <a:r>
              <a:rPr lang="sv-SE" sz="2200" dirty="0" err="1" smtClean="0"/>
              <a:t>of</a:t>
            </a:r>
            <a:r>
              <a:rPr lang="sv-SE" sz="2200" dirty="0" smtClean="0"/>
              <a:t> the </a:t>
            </a:r>
            <a:r>
              <a:rPr lang="sv-SE" sz="2200" dirty="0" err="1" smtClean="0"/>
              <a:t>origins</a:t>
            </a:r>
            <a:r>
              <a:rPr lang="sv-SE" sz="2200" dirty="0" smtClean="0"/>
              <a:t> </a:t>
            </a:r>
            <a:r>
              <a:rPr lang="sv-SE" sz="2200" dirty="0" err="1" smtClean="0"/>
              <a:t>of</a:t>
            </a:r>
            <a:r>
              <a:rPr lang="sv-SE" sz="2200" dirty="0" smtClean="0"/>
              <a:t> </a:t>
            </a:r>
            <a:r>
              <a:rPr lang="sv-SE" sz="2200" dirty="0" err="1" smtClean="0"/>
              <a:t>consciousness</a:t>
            </a:r>
            <a:r>
              <a:rPr lang="sv-SE" sz="2200" dirty="0" smtClean="0"/>
              <a:t>. MIT 2019.</a:t>
            </a:r>
            <a:endParaRPr lang="sv-SE" sz="2200" dirty="0"/>
          </a:p>
        </p:txBody>
      </p:sp>
    </p:spTree>
    <p:extLst>
      <p:ext uri="{BB962C8B-B14F-4D97-AF65-F5344CB8AC3E}">
        <p14:creationId xmlns:p14="http://schemas.microsoft.com/office/powerpoint/2010/main" val="258354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normAutofit/>
          </a:bodyPr>
          <a:lstStyle/>
          <a:p>
            <a:pPr algn="l"/>
            <a:r>
              <a:rPr lang="sv-SE" dirty="0" smtClean="0"/>
              <a:t>Människan har blivit planetens dominerade rovdjur med den dubbla förmågan till social stödjande organisation och social utvecklad försvars och  attackförmåga.</a:t>
            </a:r>
            <a:endParaRPr lang="sv-SE" dirty="0"/>
          </a:p>
        </p:txBody>
      </p:sp>
    </p:spTree>
    <p:extLst>
      <p:ext uri="{BB962C8B-B14F-4D97-AF65-F5344CB8AC3E}">
        <p14:creationId xmlns:p14="http://schemas.microsoft.com/office/powerpoint/2010/main" val="2525172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Två system finns latenta och kan aktiveras i medvetandet</a:t>
            </a:r>
            <a:br>
              <a:rPr lang="sv-SE" dirty="0" smtClean="0"/>
            </a:br>
            <a:r>
              <a:rPr lang="sv-SE" dirty="0"/>
              <a:t/>
            </a:r>
            <a:br>
              <a:rPr lang="sv-SE" dirty="0"/>
            </a:br>
            <a:r>
              <a:rPr lang="sv-SE" dirty="0" smtClean="0"/>
              <a:t>1. ”Positiva känslor” Gemenskap, trygghet, lugn, kärlek.</a:t>
            </a:r>
            <a:br>
              <a:rPr lang="sv-SE" dirty="0" smtClean="0"/>
            </a:br>
            <a:r>
              <a:rPr lang="sv-SE" dirty="0"/>
              <a:t/>
            </a:r>
            <a:br>
              <a:rPr lang="sv-SE" dirty="0"/>
            </a:br>
            <a:r>
              <a:rPr lang="sv-SE" dirty="0" smtClean="0"/>
              <a:t>2. ”Negativa känslor” Hot, rädsla, vrede, våld. </a:t>
            </a:r>
            <a:endParaRPr lang="sv-SE" dirty="0"/>
          </a:p>
        </p:txBody>
      </p:sp>
    </p:spTree>
    <p:extLst>
      <p:ext uri="{BB962C8B-B14F-4D97-AF65-F5344CB8AC3E}">
        <p14:creationId xmlns:p14="http://schemas.microsoft.com/office/powerpoint/2010/main" val="693194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242594"/>
          </a:xfrm>
        </p:spPr>
        <p:txBody>
          <a:bodyPr/>
          <a:lstStyle/>
          <a:p>
            <a:r>
              <a:rPr lang="sv-SE" dirty="0" smtClean="0"/>
              <a:t>Informationsflöde</a:t>
            </a:r>
            <a:endParaRPr lang="sv-SE" dirty="0"/>
          </a:p>
        </p:txBody>
      </p:sp>
    </p:spTree>
    <p:extLst>
      <p:ext uri="{BB962C8B-B14F-4D97-AF65-F5344CB8AC3E}">
        <p14:creationId xmlns:p14="http://schemas.microsoft.com/office/powerpoint/2010/main" val="198941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476672"/>
            <a:ext cx="8229600" cy="5463480"/>
          </a:xfrm>
        </p:spPr>
        <p:txBody>
          <a:bodyPr>
            <a:normAutofit/>
          </a:bodyPr>
          <a:lstStyle/>
          <a:p>
            <a:pPr algn="l"/>
            <a:r>
              <a:rPr lang="sv-SE" sz="2000" b="1" dirty="0" smtClean="0"/>
              <a:t/>
            </a:r>
            <a:br>
              <a:rPr lang="sv-SE" sz="2000" b="1" dirty="0" smtClean="0"/>
            </a:br>
            <a:r>
              <a:rPr lang="sv-SE" sz="2000" b="1" dirty="0"/>
              <a:t/>
            </a:r>
            <a:br>
              <a:rPr lang="sv-SE" sz="2000" b="1" dirty="0"/>
            </a:br>
            <a:endParaRPr lang="sv-SE" sz="2000" b="1" dirty="0"/>
          </a:p>
        </p:txBody>
      </p:sp>
      <p:sp>
        <p:nvSpPr>
          <p:cNvPr id="3" name="Höger 2"/>
          <p:cNvSpPr/>
          <p:nvPr/>
        </p:nvSpPr>
        <p:spPr>
          <a:xfrm>
            <a:off x="1835696" y="28029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Ned 3"/>
          <p:cNvSpPr/>
          <p:nvPr/>
        </p:nvSpPr>
        <p:spPr>
          <a:xfrm>
            <a:off x="3851920" y="14687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pp 4"/>
          <p:cNvSpPr/>
          <p:nvPr/>
        </p:nvSpPr>
        <p:spPr>
          <a:xfrm>
            <a:off x="3851920" y="350100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Vänster 5"/>
          <p:cNvSpPr/>
          <p:nvPr/>
        </p:nvSpPr>
        <p:spPr>
          <a:xfrm>
            <a:off x="5292080" y="286919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rot="10800000" flipV="1">
            <a:off x="1187624" y="805934"/>
            <a:ext cx="4752528" cy="707886"/>
          </a:xfrm>
          <a:prstGeom prst="rect">
            <a:avLst/>
          </a:prstGeom>
          <a:noFill/>
        </p:spPr>
        <p:txBody>
          <a:bodyPr wrap="square" rtlCol="0">
            <a:spAutoFit/>
          </a:bodyPr>
          <a:lstStyle/>
          <a:p>
            <a:r>
              <a:rPr lang="sv-SE" sz="2000" dirty="0" smtClean="0"/>
              <a:t>Tankar, framtid, planering, förhoppning, rädsla</a:t>
            </a:r>
            <a:endParaRPr lang="sv-SE" sz="2000" dirty="0"/>
          </a:p>
        </p:txBody>
      </p:sp>
      <p:sp>
        <p:nvSpPr>
          <p:cNvPr id="9" name="textruta 8"/>
          <p:cNvSpPr txBox="1"/>
          <p:nvPr/>
        </p:nvSpPr>
        <p:spPr>
          <a:xfrm>
            <a:off x="1691681" y="5085184"/>
            <a:ext cx="5760639" cy="707886"/>
          </a:xfrm>
          <a:prstGeom prst="rect">
            <a:avLst/>
          </a:prstGeom>
          <a:noFill/>
        </p:spPr>
        <p:txBody>
          <a:bodyPr wrap="square" rtlCol="0">
            <a:spAutoFit/>
          </a:bodyPr>
          <a:lstStyle/>
          <a:p>
            <a:r>
              <a:rPr lang="sv-SE" sz="2000" dirty="0" smtClean="0"/>
              <a:t>Minnet, erfarenheter, vana, konsolidering, återkonsolidering</a:t>
            </a:r>
            <a:endParaRPr lang="sv-SE" sz="2000" dirty="0"/>
          </a:p>
        </p:txBody>
      </p:sp>
      <p:sp>
        <p:nvSpPr>
          <p:cNvPr id="10" name="textruta 9"/>
          <p:cNvSpPr txBox="1"/>
          <p:nvPr/>
        </p:nvSpPr>
        <p:spPr>
          <a:xfrm>
            <a:off x="323528" y="3287556"/>
            <a:ext cx="3201778" cy="1015663"/>
          </a:xfrm>
          <a:prstGeom prst="rect">
            <a:avLst/>
          </a:prstGeom>
          <a:noFill/>
        </p:spPr>
        <p:txBody>
          <a:bodyPr wrap="square" rtlCol="0">
            <a:spAutoFit/>
          </a:bodyPr>
          <a:lstStyle/>
          <a:p>
            <a:r>
              <a:rPr lang="sv-SE" sz="2000" dirty="0" smtClean="0"/>
              <a:t>Kroppen, hunger, törst, sex, </a:t>
            </a:r>
          </a:p>
          <a:p>
            <a:r>
              <a:rPr lang="sv-SE" sz="2000" dirty="0" smtClean="0"/>
              <a:t>Spänning, avspänning, smärta, balans mm</a:t>
            </a:r>
            <a:endParaRPr lang="sv-SE" sz="2000" dirty="0"/>
          </a:p>
        </p:txBody>
      </p:sp>
      <p:sp>
        <p:nvSpPr>
          <p:cNvPr id="11" name="textruta 10"/>
          <p:cNvSpPr txBox="1"/>
          <p:nvPr/>
        </p:nvSpPr>
        <p:spPr>
          <a:xfrm>
            <a:off x="5602509" y="3806413"/>
            <a:ext cx="3438377" cy="707886"/>
          </a:xfrm>
          <a:prstGeom prst="rect">
            <a:avLst/>
          </a:prstGeom>
          <a:noFill/>
        </p:spPr>
        <p:txBody>
          <a:bodyPr wrap="none" rtlCol="0">
            <a:spAutoFit/>
          </a:bodyPr>
          <a:lstStyle/>
          <a:p>
            <a:r>
              <a:rPr lang="sv-SE" sz="2000" dirty="0" smtClean="0"/>
              <a:t>Känsel, syn, hörsel, lukt, </a:t>
            </a:r>
          </a:p>
          <a:p>
            <a:r>
              <a:rPr lang="sv-SE" sz="2000" dirty="0" smtClean="0"/>
              <a:t>muskelsinne, social perception</a:t>
            </a:r>
            <a:r>
              <a:rPr lang="sv-SE" dirty="0" smtClean="0"/>
              <a:t>,</a:t>
            </a:r>
            <a:endParaRPr lang="sv-SE" dirty="0"/>
          </a:p>
        </p:txBody>
      </p:sp>
    </p:spTree>
    <p:extLst>
      <p:ext uri="{BB962C8B-B14F-4D97-AF65-F5344CB8AC3E}">
        <p14:creationId xmlns:p14="http://schemas.microsoft.com/office/powerpoint/2010/main" val="70365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r>
              <a:rPr lang="sv-SE" b="1" dirty="0" smtClean="0"/>
              <a:t>Sömnguden som kommer med sömnen </a:t>
            </a:r>
            <a:r>
              <a:rPr lang="sv-SE" dirty="0"/>
              <a:t/>
            </a:r>
            <a:br>
              <a:rPr lang="sv-SE" dirty="0"/>
            </a:br>
            <a:r>
              <a:rPr lang="sv-SE" dirty="0" smtClean="0"/>
              <a:t>Hypnos</a:t>
            </a:r>
            <a:br>
              <a:rPr lang="sv-SE" dirty="0" smtClean="0"/>
            </a:br>
            <a:r>
              <a:rPr lang="sv-SE" dirty="0" err="1"/>
              <a:t>S</a:t>
            </a:r>
            <a:r>
              <a:rPr lang="sv-SE" dirty="0" err="1" smtClean="0"/>
              <a:t>omnos</a:t>
            </a:r>
            <a:r>
              <a:rPr lang="sv-SE" dirty="0" smtClean="0"/>
              <a:t/>
            </a:r>
            <a:br>
              <a:rPr lang="sv-SE" dirty="0" smtClean="0"/>
            </a:br>
            <a:r>
              <a:rPr lang="sv-SE" dirty="0" smtClean="0"/>
              <a:t>   John Blund</a:t>
            </a:r>
            <a:endParaRPr lang="sv-SE" dirty="0"/>
          </a:p>
        </p:txBody>
      </p:sp>
    </p:spTree>
    <p:extLst>
      <p:ext uri="{BB962C8B-B14F-4D97-AF65-F5344CB8AC3E}">
        <p14:creationId xmlns:p14="http://schemas.microsoft.com/office/powerpoint/2010/main" val="263713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xfrm rot="5400000">
            <a:off x="1792288" y="612775"/>
            <a:ext cx="5486400" cy="4114800"/>
          </a:xfrm>
        </p:spPr>
      </p:pic>
      <p:sp>
        <p:nvSpPr>
          <p:cNvPr id="5" name="Platshållare för text 4"/>
          <p:cNvSpPr>
            <a:spLocks noGrp="1"/>
          </p:cNvSpPr>
          <p:nvPr>
            <p:ph type="body" sz="half" idx="2"/>
          </p:nvPr>
        </p:nvSpPr>
        <p:spPr>
          <a:xfrm>
            <a:off x="1792288" y="5877272"/>
            <a:ext cx="5486400" cy="648072"/>
          </a:xfrm>
        </p:spPr>
        <p:txBody>
          <a:bodyPr>
            <a:noAutofit/>
          </a:bodyPr>
          <a:lstStyle/>
          <a:p>
            <a:r>
              <a:rPr lang="sv-SE" sz="2400" dirty="0" smtClean="0"/>
              <a:t>Somnus som pojke, med sina attribut bägaren, vallmoblomman och vingarna.</a:t>
            </a:r>
            <a:endParaRPr lang="sv-SE" sz="2400" dirty="0"/>
          </a:p>
        </p:txBody>
      </p:sp>
    </p:spTree>
    <p:extLst>
      <p:ext uri="{BB962C8B-B14F-4D97-AF65-F5344CB8AC3E}">
        <p14:creationId xmlns:p14="http://schemas.microsoft.com/office/powerpoint/2010/main" val="1940016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smtClean="0"/>
              <a:t> </a:t>
            </a:r>
            <a:endParaRPr lang="sv-SE" dirty="0"/>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5" name="Platshållare för text 4"/>
          <p:cNvSpPr>
            <a:spLocks noGrp="1"/>
          </p:cNvSpPr>
          <p:nvPr>
            <p:ph type="body" sz="half" idx="2"/>
          </p:nvPr>
        </p:nvSpPr>
        <p:spPr/>
        <p:txBody>
          <a:bodyPr>
            <a:noAutofit/>
          </a:bodyPr>
          <a:lstStyle/>
          <a:p>
            <a:r>
              <a:rPr lang="sv-SE" sz="2800" dirty="0"/>
              <a:t>Grekiskt  </a:t>
            </a:r>
            <a:r>
              <a:rPr lang="sv-SE" sz="2800" dirty="0" err="1"/>
              <a:t>Alkyoneusmotiv</a:t>
            </a:r>
            <a:r>
              <a:rPr lang="sv-SE" sz="2800" dirty="0"/>
              <a:t> (Jättarnas kung) där hypnos </a:t>
            </a:r>
            <a:r>
              <a:rPr lang="sv-SE" sz="2800" dirty="0" smtClean="0"/>
              <a:t>söver jätten.</a:t>
            </a:r>
            <a:endParaRPr lang="sv-SE" sz="2800" dirty="0"/>
          </a:p>
        </p:txBody>
      </p:sp>
    </p:spTree>
    <p:extLst>
      <p:ext uri="{BB962C8B-B14F-4D97-AF65-F5344CB8AC3E}">
        <p14:creationId xmlns:p14="http://schemas.microsoft.com/office/powerpoint/2010/main" val="1683198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xfrm rot="5400000">
            <a:off x="1792288" y="612775"/>
            <a:ext cx="5486400" cy="4114800"/>
          </a:xfrm>
        </p:spPr>
      </p:pic>
      <p:sp>
        <p:nvSpPr>
          <p:cNvPr id="4" name="Platshållare för text 3"/>
          <p:cNvSpPr>
            <a:spLocks noGrp="1"/>
          </p:cNvSpPr>
          <p:nvPr>
            <p:ph type="body" sz="half" idx="2"/>
          </p:nvPr>
        </p:nvSpPr>
        <p:spPr>
          <a:xfrm>
            <a:off x="1792288" y="5367338"/>
            <a:ext cx="5486400" cy="1158006"/>
          </a:xfrm>
        </p:spPr>
        <p:txBody>
          <a:bodyPr>
            <a:normAutofit fontScale="92500" lnSpcReduction="20000"/>
          </a:bodyPr>
          <a:lstStyle/>
          <a:p>
            <a:endParaRPr lang="sv-SE" dirty="0" smtClean="0"/>
          </a:p>
          <a:p>
            <a:endParaRPr lang="sv-SE" dirty="0"/>
          </a:p>
          <a:p>
            <a:r>
              <a:rPr lang="sv-SE" sz="2400" dirty="0" smtClean="0"/>
              <a:t>John Blund flyger över staden i HC Andersens saga.</a:t>
            </a:r>
            <a:endParaRPr lang="sv-SE" sz="2400" dirty="0"/>
          </a:p>
        </p:txBody>
      </p:sp>
    </p:spTree>
    <p:extLst>
      <p:ext uri="{BB962C8B-B14F-4D97-AF65-F5344CB8AC3E}">
        <p14:creationId xmlns:p14="http://schemas.microsoft.com/office/powerpoint/2010/main" val="408861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normAutofit fontScale="90000"/>
          </a:bodyPr>
          <a:lstStyle/>
          <a:p>
            <a:pPr algn="l"/>
            <a:r>
              <a:rPr lang="sv-SE" dirty="0" smtClean="0"/>
              <a:t>Detta handlar om icke-farmakologisk behandling av sömnstörande tankar. Med farmaka blir det mer komplicerat. Exempelvis är </a:t>
            </a:r>
            <a:r>
              <a:rPr lang="sv-SE" dirty="0" err="1" smtClean="0"/>
              <a:t>SSRI-preparat</a:t>
            </a:r>
            <a:r>
              <a:rPr lang="sv-SE" dirty="0" smtClean="0"/>
              <a:t> ofta sömnstörande och </a:t>
            </a:r>
            <a:r>
              <a:rPr lang="sv-SE" smtClean="0"/>
              <a:t>kan påverka drömsömnen </a:t>
            </a:r>
            <a:r>
              <a:rPr lang="sv-SE" dirty="0" smtClean="0"/>
              <a:t>negativt. Z-preparat tappar effekt, ger abstinens och beroende.</a:t>
            </a:r>
            <a:endParaRPr lang="sv-SE" dirty="0"/>
          </a:p>
        </p:txBody>
      </p:sp>
    </p:spTree>
    <p:extLst>
      <p:ext uri="{BB962C8B-B14F-4D97-AF65-F5344CB8AC3E}">
        <p14:creationId xmlns:p14="http://schemas.microsoft.com/office/powerpoint/2010/main" val="10708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fontScale="90000"/>
          </a:bodyPr>
          <a:lstStyle/>
          <a:p>
            <a:pPr algn="l"/>
            <a:r>
              <a:rPr lang="sv-SE" dirty="0" smtClean="0"/>
              <a:t/>
            </a:r>
            <a:br>
              <a:rPr lang="sv-SE" dirty="0" smtClean="0"/>
            </a:br>
            <a:r>
              <a:rPr lang="sv-SE" dirty="0"/>
              <a:t/>
            </a:r>
            <a:br>
              <a:rPr lang="sv-SE" dirty="0"/>
            </a:br>
            <a:r>
              <a:rPr lang="sv-SE" dirty="0" smtClean="0"/>
              <a:t/>
            </a:r>
            <a:br>
              <a:rPr lang="sv-SE" dirty="0" smtClean="0"/>
            </a:br>
            <a:r>
              <a:rPr lang="sv-SE" dirty="0" smtClean="0"/>
              <a:t>Identifiera tankeproblemet. Tankarnas </a:t>
            </a:r>
            <a:r>
              <a:rPr lang="sv-SE" b="1" dirty="0" smtClean="0"/>
              <a:t>karaktär. Det är tanken som fenomen som skall bearbetas.</a:t>
            </a:r>
            <a:br>
              <a:rPr lang="sv-SE" b="1" dirty="0" smtClean="0"/>
            </a:br>
            <a:r>
              <a:rPr lang="sv-SE" b="1" dirty="0" smtClean="0"/>
              <a:t/>
            </a:r>
            <a:br>
              <a:rPr lang="sv-SE" b="1" dirty="0" smtClean="0"/>
            </a:br>
            <a:r>
              <a:rPr lang="sv-SE" dirty="0" smtClean="0"/>
              <a:t>Bilder eller röster?</a:t>
            </a:r>
            <a:br>
              <a:rPr lang="sv-SE" dirty="0" smtClean="0"/>
            </a:br>
            <a:r>
              <a:rPr lang="sv-SE" dirty="0" smtClean="0"/>
              <a:t>Hastighet?</a:t>
            </a:r>
            <a:br>
              <a:rPr lang="sv-SE" dirty="0" smtClean="0"/>
            </a:br>
            <a:r>
              <a:rPr lang="sv-SE" dirty="0" smtClean="0"/>
              <a:t>Attackerande?</a:t>
            </a:r>
            <a:br>
              <a:rPr lang="sv-SE" dirty="0" smtClean="0"/>
            </a:br>
            <a:r>
              <a:rPr lang="sv-SE" dirty="0" smtClean="0"/>
              <a:t>Enstaka upprepande, typ hjärnmygga?</a:t>
            </a:r>
            <a:br>
              <a:rPr lang="sv-SE" dirty="0" smtClean="0"/>
            </a:br>
            <a:r>
              <a:rPr lang="sv-SE" dirty="0" smtClean="0"/>
              <a:t>Händelse?</a:t>
            </a:r>
            <a:br>
              <a:rPr lang="sv-SE" dirty="0" smtClean="0"/>
            </a:br>
            <a:r>
              <a:rPr lang="sv-SE" dirty="0" smtClean="0"/>
              <a:t>Snabbt associerande?</a:t>
            </a:r>
            <a:br>
              <a:rPr lang="sv-SE" dirty="0" smtClean="0"/>
            </a:br>
            <a:r>
              <a:rPr lang="sv-SE" dirty="0" smtClean="0"/>
              <a:t/>
            </a:r>
            <a:br>
              <a:rPr lang="sv-SE" dirty="0" smtClean="0"/>
            </a:br>
            <a:r>
              <a:rPr lang="sv-SE" dirty="0" smtClean="0"/>
              <a:t/>
            </a:r>
            <a:br>
              <a:rPr lang="sv-SE" dirty="0" smtClean="0"/>
            </a:br>
            <a:endParaRPr lang="sv-SE" dirty="0"/>
          </a:p>
        </p:txBody>
      </p:sp>
    </p:spTree>
    <p:extLst>
      <p:ext uri="{BB962C8B-B14F-4D97-AF65-F5344CB8AC3E}">
        <p14:creationId xmlns:p14="http://schemas.microsoft.com/office/powerpoint/2010/main" val="9454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lstStyle/>
          <a:p>
            <a:pPr algn="l"/>
            <a:r>
              <a:rPr lang="sv-SE" dirty="0" smtClean="0"/>
              <a:t>Börja arbeta med tankarna så att de blir mindre sömnstörande.</a:t>
            </a:r>
            <a:endParaRPr lang="sv-SE" dirty="0"/>
          </a:p>
        </p:txBody>
      </p:sp>
    </p:spTree>
    <p:extLst>
      <p:ext uri="{BB962C8B-B14F-4D97-AF65-F5344CB8AC3E}">
        <p14:creationId xmlns:p14="http://schemas.microsoft.com/office/powerpoint/2010/main" val="104168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r>
              <a:rPr lang="sv-SE" dirty="0" smtClean="0"/>
              <a:t>Sömn kräver lugn och trygghet</a:t>
            </a:r>
            <a:endParaRPr lang="sv-SE" dirty="0"/>
          </a:p>
        </p:txBody>
      </p:sp>
    </p:spTree>
    <p:extLst>
      <p:ext uri="{BB962C8B-B14F-4D97-AF65-F5344CB8AC3E}">
        <p14:creationId xmlns:p14="http://schemas.microsoft.com/office/powerpoint/2010/main" val="52561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lstStyle/>
          <a:p>
            <a:pPr algn="l"/>
            <a:r>
              <a:rPr lang="sv-SE" dirty="0" smtClean="0"/>
              <a:t>Praktiskt: insomningssimulering, </a:t>
            </a:r>
            <a:r>
              <a:rPr lang="sv-SE" i="1" dirty="0" smtClean="0"/>
              <a:t>som om</a:t>
            </a:r>
            <a:r>
              <a:rPr lang="sv-SE" dirty="0" smtClean="0"/>
              <a:t>.</a:t>
            </a:r>
            <a:br>
              <a:rPr lang="sv-SE" dirty="0" smtClean="0"/>
            </a:br>
            <a:r>
              <a:rPr lang="sv-SE" dirty="0"/>
              <a:t/>
            </a:r>
            <a:br>
              <a:rPr lang="sv-SE" dirty="0"/>
            </a:br>
            <a:r>
              <a:rPr lang="sv-SE" dirty="0" smtClean="0"/>
              <a:t>1. Lugnare i kroppen mindre oro och spänning. Använd till exempel progressiv </a:t>
            </a:r>
            <a:r>
              <a:rPr lang="sv-SE" dirty="0" smtClean="0"/>
              <a:t>avspänning </a:t>
            </a:r>
            <a:r>
              <a:rPr lang="sv-SE" dirty="0" smtClean="0"/>
              <a:t>och medveten </a:t>
            </a:r>
            <a:r>
              <a:rPr lang="sv-SE" dirty="0" smtClean="0"/>
              <a:t>andning.</a:t>
            </a:r>
            <a:endParaRPr lang="sv-SE" dirty="0"/>
          </a:p>
        </p:txBody>
      </p:sp>
    </p:spTree>
    <p:extLst>
      <p:ext uri="{BB962C8B-B14F-4D97-AF65-F5344CB8AC3E}">
        <p14:creationId xmlns:p14="http://schemas.microsoft.com/office/powerpoint/2010/main" val="1163590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pPr algn="l"/>
            <a:r>
              <a:rPr lang="sv-SE" dirty="0"/>
              <a:t>U</a:t>
            </a:r>
            <a:r>
              <a:rPr lang="sv-SE" dirty="0" smtClean="0"/>
              <a:t>nder </a:t>
            </a:r>
            <a:r>
              <a:rPr lang="sv-SE" dirty="0"/>
              <a:t>detta </a:t>
            </a:r>
            <a:r>
              <a:rPr lang="sv-SE" dirty="0" smtClean="0"/>
              <a:t>föredrag </a:t>
            </a:r>
            <a:r>
              <a:rPr lang="sv-SE" dirty="0"/>
              <a:t>kommer jag </a:t>
            </a:r>
            <a:r>
              <a:rPr lang="sv-SE" dirty="0" smtClean="0"/>
              <a:t>att visa andningsövningar. Deltag inte om du inte vill. Fördjupad andning kan aktivera sådant man vill hålla undan.</a:t>
            </a:r>
            <a:endParaRPr lang="sv-SE" dirty="0"/>
          </a:p>
        </p:txBody>
      </p:sp>
    </p:spTree>
    <p:extLst>
      <p:ext uri="{BB962C8B-B14F-4D97-AF65-F5344CB8AC3E}">
        <p14:creationId xmlns:p14="http://schemas.microsoft.com/office/powerpoint/2010/main" val="1367210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sv-SE" sz="3600" dirty="0"/>
              <a:t>Kortversion progressiv </a:t>
            </a:r>
            <a:r>
              <a:rPr lang="sv-SE" sz="3600" dirty="0" smtClean="0"/>
              <a:t>avspänning</a:t>
            </a:r>
            <a:r>
              <a:rPr lang="sv-SE" dirty="0" smtClean="0"/>
              <a:t/>
            </a:r>
            <a:br>
              <a:rPr lang="sv-SE" dirty="0" smtClean="0"/>
            </a:br>
            <a:r>
              <a:rPr lang="sv-SE" dirty="0"/>
              <a:t/>
            </a:r>
            <a:br>
              <a:rPr lang="sv-SE" dirty="0"/>
            </a:br>
            <a:r>
              <a:rPr lang="sv-SE" dirty="0" smtClean="0"/>
              <a:t>”</a:t>
            </a:r>
            <a:r>
              <a:rPr lang="sv-SE" dirty="0"/>
              <a:t>Ta </a:t>
            </a:r>
            <a:r>
              <a:rPr lang="sv-SE" dirty="0" smtClean="0"/>
              <a:t>ett djup andetag, spänn alla muskler hårt, håll andan, lite till, släpp och andas ut”</a:t>
            </a:r>
            <a:br>
              <a:rPr lang="sv-SE" dirty="0" smtClean="0"/>
            </a:br>
            <a:r>
              <a:rPr lang="sv-SE" dirty="0"/>
              <a:t/>
            </a:r>
            <a:br>
              <a:rPr lang="sv-SE" dirty="0"/>
            </a:br>
            <a:r>
              <a:rPr lang="sv-SE" dirty="0"/>
              <a:t/>
            </a:r>
            <a:br>
              <a:rPr lang="sv-SE" dirty="0"/>
            </a:br>
            <a:endParaRPr lang="sv-SE" dirty="0"/>
          </a:p>
        </p:txBody>
      </p:sp>
    </p:spTree>
    <p:extLst>
      <p:ext uri="{BB962C8B-B14F-4D97-AF65-F5344CB8AC3E}">
        <p14:creationId xmlns:p14="http://schemas.microsoft.com/office/powerpoint/2010/main" val="51227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lstStyle/>
          <a:p>
            <a:pPr algn="l"/>
            <a:r>
              <a:rPr lang="sv-SE" dirty="0" smtClean="0"/>
              <a:t>Lugnande andning</a:t>
            </a:r>
            <a:br>
              <a:rPr lang="sv-SE" dirty="0" smtClean="0"/>
            </a:br>
            <a:r>
              <a:rPr lang="sv-SE" dirty="0" smtClean="0"/>
              <a:t/>
            </a:r>
            <a:br>
              <a:rPr lang="sv-SE" dirty="0" smtClean="0"/>
            </a:br>
            <a:r>
              <a:rPr lang="sv-SE" dirty="0" smtClean="0"/>
              <a:t>” Andas lugnt och jämnt. Andas in genom näsan, håll andan en stund, andas ut, bara släpp, ut genom öppen mun, håll andan ett tag, andas in genom näsan…” </a:t>
            </a:r>
            <a:endParaRPr lang="sv-SE" dirty="0"/>
          </a:p>
        </p:txBody>
      </p:sp>
    </p:spTree>
    <p:extLst>
      <p:ext uri="{BB962C8B-B14F-4D97-AF65-F5344CB8AC3E}">
        <p14:creationId xmlns:p14="http://schemas.microsoft.com/office/powerpoint/2010/main" val="155702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i="1" dirty="0" smtClean="0"/>
              <a:t>Mina tankar rusar i huvudet, det är hetsande ord som går fortare och fortare.</a:t>
            </a:r>
            <a:endParaRPr lang="sv-SE" i="1" dirty="0"/>
          </a:p>
        </p:txBody>
      </p:sp>
    </p:spTree>
    <p:extLst>
      <p:ext uri="{BB962C8B-B14F-4D97-AF65-F5344CB8AC3E}">
        <p14:creationId xmlns:p14="http://schemas.microsoft.com/office/powerpoint/2010/main" val="326525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Den grundläggande principen är att försöka omvandla ord till bild eller scen. Det kallas ibland att skifta från förar-position (</a:t>
            </a:r>
            <a:r>
              <a:rPr lang="sv-SE" dirty="0" err="1" smtClean="0"/>
              <a:t>driver´s</a:t>
            </a:r>
            <a:r>
              <a:rPr lang="sv-SE" dirty="0" smtClean="0"/>
              <a:t> position) till observatörsposition (</a:t>
            </a:r>
            <a:r>
              <a:rPr lang="sv-SE" dirty="0" err="1" smtClean="0"/>
              <a:t>observer´s</a:t>
            </a:r>
            <a:r>
              <a:rPr lang="sv-SE" dirty="0" smtClean="0"/>
              <a:t> position). Bilder kan göra tankarna långsammare och minska känslointensiteten.</a:t>
            </a:r>
            <a:endParaRPr lang="sv-SE" dirty="0"/>
          </a:p>
        </p:txBody>
      </p:sp>
    </p:spTree>
    <p:extLst>
      <p:ext uri="{BB962C8B-B14F-4D97-AF65-F5344CB8AC3E}">
        <p14:creationId xmlns:p14="http://schemas.microsoft.com/office/powerpoint/2010/main" val="310537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90666"/>
          </a:xfrm>
        </p:spPr>
        <p:txBody>
          <a:bodyPr/>
          <a:lstStyle/>
          <a:p>
            <a:pPr algn="l"/>
            <a:r>
              <a:rPr lang="sv-SE" dirty="0" smtClean="0"/>
              <a:t>”Prova att göra om orden till bilder, till scener, som du kan betrakta utifrån och även förändra om du vill.”</a:t>
            </a:r>
            <a:endParaRPr lang="sv-SE" dirty="0"/>
          </a:p>
        </p:txBody>
      </p:sp>
    </p:spTree>
    <p:extLst>
      <p:ext uri="{BB962C8B-B14F-4D97-AF65-F5344CB8AC3E}">
        <p14:creationId xmlns:p14="http://schemas.microsoft.com/office/powerpoint/2010/main" val="378505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pPr algn="l"/>
            <a:r>
              <a:rPr lang="sv-SE" dirty="0" smtClean="0"/>
              <a:t>I befolkningen mellan 20-70 år, bägge könen, är förskrivning av sömnmedicin 7% och av antidepressiva 13%. Kanske kunde hjälp med sömnen tidigare ha minskat behovet av medicinering? </a:t>
            </a:r>
            <a:endParaRPr lang="sv-SE" dirty="0"/>
          </a:p>
        </p:txBody>
      </p:sp>
    </p:spTree>
    <p:extLst>
      <p:ext uri="{BB962C8B-B14F-4D97-AF65-F5344CB8AC3E}">
        <p14:creationId xmlns:p14="http://schemas.microsoft.com/office/powerpoint/2010/main" val="164133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normAutofit fontScale="90000"/>
          </a:bodyPr>
          <a:lstStyle/>
          <a:p>
            <a:pPr algn="l"/>
            <a:r>
              <a:rPr lang="sv-SE" i="1" dirty="0" smtClean="0"/>
              <a:t>Jag har tankar som plågar mig med hur dålig och värdelös jag är</a:t>
            </a:r>
            <a:r>
              <a:rPr lang="sv-SE" dirty="0"/>
              <a:t>.</a:t>
            </a:r>
            <a:r>
              <a:rPr lang="sv-SE" dirty="0" smtClean="0"/>
              <a:t/>
            </a:r>
            <a:br>
              <a:rPr lang="sv-SE" dirty="0" smtClean="0"/>
            </a:br>
            <a:r>
              <a:rPr lang="sv-SE" dirty="0"/>
              <a:t/>
            </a:r>
            <a:br>
              <a:rPr lang="sv-SE" dirty="0"/>
            </a:br>
            <a:r>
              <a:rPr lang="sv-SE" dirty="0" smtClean="0"/>
              <a:t>”Hur kommer tankarna?” </a:t>
            </a:r>
            <a:br>
              <a:rPr lang="sv-SE" dirty="0" smtClean="0"/>
            </a:br>
            <a:r>
              <a:rPr lang="sv-SE" i="1" dirty="0"/>
              <a:t>D</a:t>
            </a:r>
            <a:r>
              <a:rPr lang="sv-SE" i="1" dirty="0" smtClean="0"/>
              <a:t>e kommer som en tät skur av pilar.</a:t>
            </a:r>
            <a:br>
              <a:rPr lang="sv-SE" i="1" dirty="0" smtClean="0"/>
            </a:br>
            <a:r>
              <a:rPr lang="sv-SE" i="1" dirty="0"/>
              <a:t/>
            </a:r>
            <a:br>
              <a:rPr lang="sv-SE" i="1" dirty="0"/>
            </a:br>
            <a:r>
              <a:rPr lang="sv-SE" dirty="0" smtClean="0"/>
              <a:t>”Prova att göra en bild av tankesystemet och bygg i den bilden i fantasin upp ett skydd mot pilarna”</a:t>
            </a:r>
            <a:endParaRPr lang="sv-SE" dirty="0"/>
          </a:p>
        </p:txBody>
      </p:sp>
    </p:spTree>
    <p:extLst>
      <p:ext uri="{BB962C8B-B14F-4D97-AF65-F5344CB8AC3E}">
        <p14:creationId xmlns:p14="http://schemas.microsoft.com/office/powerpoint/2010/main" val="2411347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90666"/>
          </a:xfrm>
        </p:spPr>
        <p:txBody>
          <a:bodyPr/>
          <a:lstStyle/>
          <a:p>
            <a:pPr algn="l"/>
            <a:r>
              <a:rPr lang="sv-SE" dirty="0" smtClean="0"/>
              <a:t>Omvandling till symbol</a:t>
            </a:r>
            <a:br>
              <a:rPr lang="sv-SE" dirty="0" smtClean="0"/>
            </a:br>
            <a:r>
              <a:rPr lang="sv-SE" dirty="0" smtClean="0"/>
              <a:t/>
            </a:r>
            <a:br>
              <a:rPr lang="sv-SE" dirty="0" smtClean="0"/>
            </a:br>
            <a:r>
              <a:rPr lang="sv-SE" dirty="0" smtClean="0"/>
              <a:t>Denna teknik kan kallas att omvandla tankarna till symboliska bilder som finns i delar av tankesystemet/medvetandet. Symbolerna kan sedan omformas.</a:t>
            </a:r>
            <a:endParaRPr lang="sv-SE" dirty="0"/>
          </a:p>
        </p:txBody>
      </p:sp>
    </p:spTree>
    <p:extLst>
      <p:ext uri="{BB962C8B-B14F-4D97-AF65-F5344CB8AC3E}">
        <p14:creationId xmlns:p14="http://schemas.microsoft.com/office/powerpoint/2010/main" val="261747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i="1" dirty="0" smtClean="0"/>
              <a:t>Tankarna hoppar från det ena till det andra, oviktiga saker, men irriterande.</a:t>
            </a:r>
            <a:endParaRPr lang="sv-SE" i="1" dirty="0"/>
          </a:p>
        </p:txBody>
      </p:sp>
    </p:spTree>
    <p:extLst>
      <p:ext uri="{BB962C8B-B14F-4D97-AF65-F5344CB8AC3E}">
        <p14:creationId xmlns:p14="http://schemas.microsoft.com/office/powerpoint/2010/main" val="1080917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fontScale="90000"/>
          </a:bodyPr>
          <a:lstStyle/>
          <a:p>
            <a:pPr algn="l"/>
            <a:r>
              <a:rPr lang="sv-SE" dirty="0" smtClean="0"/>
              <a:t>”Tänk dig tankesystemet som ett landskap, du har en dörr som gör att du kan komma in, komma ut och stänga till. I landskapet finns en utkiksplats, ett berg eller ett torn där du är helt trygg. Du kan placera ut tankarna i landskapet och själv bestämma var de skall vara och hur de skall uppföra sig. Du vandrar i ditt landskap och kan välja vilka tankar du vill möta och var”</a:t>
            </a:r>
            <a:endParaRPr lang="sv-SE" dirty="0"/>
          </a:p>
        </p:txBody>
      </p:sp>
    </p:spTree>
    <p:extLst>
      <p:ext uri="{BB962C8B-B14F-4D97-AF65-F5344CB8AC3E}">
        <p14:creationId xmlns:p14="http://schemas.microsoft.com/office/powerpoint/2010/main" val="1959053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r>
              <a:rPr lang="sv-SE" dirty="0" smtClean="0"/>
              <a:t>Denna teknik kan kallas symbolomvandling i ett medvetandets landskap</a:t>
            </a:r>
            <a:endParaRPr lang="sv-SE" dirty="0"/>
          </a:p>
        </p:txBody>
      </p:sp>
    </p:spTree>
    <p:extLst>
      <p:ext uri="{BB962C8B-B14F-4D97-AF65-F5344CB8AC3E}">
        <p14:creationId xmlns:p14="http://schemas.microsoft.com/office/powerpoint/2010/main" val="761034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lstStyle/>
          <a:p>
            <a:pPr algn="l"/>
            <a:r>
              <a:rPr lang="sv-SE" i="1" dirty="0" smtClean="0"/>
              <a:t>När jag skall somna blir jag ledsen och skrämd av att mina döda vänner kommer fram i mina tankar.</a:t>
            </a:r>
            <a:endParaRPr lang="sv-SE" i="1" dirty="0"/>
          </a:p>
        </p:txBody>
      </p:sp>
    </p:spTree>
    <p:extLst>
      <p:ext uri="{BB962C8B-B14F-4D97-AF65-F5344CB8AC3E}">
        <p14:creationId xmlns:p14="http://schemas.microsoft.com/office/powerpoint/2010/main" val="3055116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normAutofit fontScale="90000"/>
          </a:bodyPr>
          <a:lstStyle/>
          <a:p>
            <a:pPr algn="l"/>
            <a:r>
              <a:rPr lang="sv-SE" dirty="0" smtClean="0"/>
              <a:t>”Tänk dig att du möter dem för att prata med dem. Hitta en fin plats för ett samtal, umgås med dem, berätta vad som händer i ditt liv, tala till dem om vad de betyder för dig. När det känns avslutat så tar du farväl och låter dem lämna. Du kan säga att de är välkomna åter när du bjuder in dem igen”</a:t>
            </a:r>
            <a:endParaRPr lang="sv-SE" dirty="0"/>
          </a:p>
        </p:txBody>
      </p:sp>
    </p:spTree>
    <p:extLst>
      <p:ext uri="{BB962C8B-B14F-4D97-AF65-F5344CB8AC3E}">
        <p14:creationId xmlns:p14="http://schemas.microsoft.com/office/powerpoint/2010/main" val="3884553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r>
              <a:rPr lang="sv-SE" dirty="0" smtClean="0"/>
              <a:t>Teknik</a:t>
            </a:r>
            <a:br>
              <a:rPr lang="sv-SE" dirty="0" smtClean="0"/>
            </a:br>
            <a:r>
              <a:rPr lang="sv-SE" dirty="0"/>
              <a:t/>
            </a:r>
            <a:br>
              <a:rPr lang="sv-SE" dirty="0"/>
            </a:br>
            <a:r>
              <a:rPr lang="sv-SE" dirty="0" smtClean="0"/>
              <a:t>Omvandling av förlust till en inre relation, under klientens kontroll</a:t>
            </a:r>
            <a:endParaRPr lang="sv-SE" dirty="0"/>
          </a:p>
        </p:txBody>
      </p:sp>
    </p:spTree>
    <p:extLst>
      <p:ext uri="{BB962C8B-B14F-4D97-AF65-F5344CB8AC3E}">
        <p14:creationId xmlns:p14="http://schemas.microsoft.com/office/powerpoint/2010/main" val="222758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sv-SE" i="1" dirty="0" smtClean="0"/>
              <a:t>Korta snabba upprepade meningar och melodislingor plågar mig så jag blir helt desperat.</a:t>
            </a:r>
            <a:endParaRPr lang="sv-SE" i="1" dirty="0"/>
          </a:p>
        </p:txBody>
      </p:sp>
    </p:spTree>
    <p:extLst>
      <p:ext uri="{BB962C8B-B14F-4D97-AF65-F5344CB8AC3E}">
        <p14:creationId xmlns:p14="http://schemas.microsoft.com/office/powerpoint/2010/main" val="514922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sv-SE" dirty="0" smtClean="0"/>
              <a:t>” Prova att rita dem, utveckla dem mer i detalj.”</a:t>
            </a:r>
            <a:endParaRPr lang="sv-SE" dirty="0"/>
          </a:p>
        </p:txBody>
      </p:sp>
    </p:spTree>
    <p:extLst>
      <p:ext uri="{BB962C8B-B14F-4D97-AF65-F5344CB8AC3E}">
        <p14:creationId xmlns:p14="http://schemas.microsoft.com/office/powerpoint/2010/main" val="261286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pPr algn="l"/>
            <a:r>
              <a:rPr lang="sv-SE" dirty="0" smtClean="0"/>
              <a:t>Det jag kommer att presentera är inget färdigt paket utan bidrag till en metodutveckling i ämnet, med erfarenheter hämtade från humörregleringsinriktad KBT (hr-kbt.se), en metod som bygger på informationsteori och minnesåterkonsolidering.</a:t>
            </a:r>
            <a:endParaRPr lang="sv-SE" dirty="0"/>
          </a:p>
        </p:txBody>
      </p:sp>
    </p:spTree>
    <p:extLst>
      <p:ext uri="{BB962C8B-B14F-4D97-AF65-F5344CB8AC3E}">
        <p14:creationId xmlns:p14="http://schemas.microsoft.com/office/powerpoint/2010/main" val="2646217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5" name="Platshållare för text 4"/>
          <p:cNvSpPr>
            <a:spLocks noGrp="1"/>
          </p:cNvSpPr>
          <p:nvPr>
            <p:ph type="body" sz="half" idx="2"/>
          </p:nvPr>
        </p:nvSpPr>
        <p:spPr/>
        <p:txBody>
          <a:bodyPr>
            <a:normAutofit/>
          </a:bodyPr>
          <a:lstStyle/>
          <a:p>
            <a:r>
              <a:rPr lang="sv-SE" sz="3200" dirty="0" smtClean="0"/>
              <a:t>Förstora</a:t>
            </a:r>
            <a:endParaRPr lang="sv-SE" sz="3200" dirty="0"/>
          </a:p>
        </p:txBody>
      </p:sp>
    </p:spTree>
    <p:extLst>
      <p:ext uri="{BB962C8B-B14F-4D97-AF65-F5344CB8AC3E}">
        <p14:creationId xmlns:p14="http://schemas.microsoft.com/office/powerpoint/2010/main" val="1929938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4" name="Platshållare för text 3"/>
          <p:cNvSpPr>
            <a:spLocks noGrp="1"/>
          </p:cNvSpPr>
          <p:nvPr>
            <p:ph type="body" sz="half" idx="2"/>
          </p:nvPr>
        </p:nvSpPr>
        <p:spPr/>
        <p:txBody>
          <a:bodyPr>
            <a:normAutofit/>
          </a:bodyPr>
          <a:lstStyle/>
          <a:p>
            <a:r>
              <a:rPr lang="sv-SE" sz="3200" dirty="0" smtClean="0"/>
              <a:t>Förstora</a:t>
            </a:r>
            <a:endParaRPr lang="sv-SE" sz="3200" dirty="0"/>
          </a:p>
        </p:txBody>
      </p:sp>
    </p:spTree>
    <p:extLst>
      <p:ext uri="{BB962C8B-B14F-4D97-AF65-F5344CB8AC3E}">
        <p14:creationId xmlns:p14="http://schemas.microsoft.com/office/powerpoint/2010/main" val="990337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
        <p:nvSpPr>
          <p:cNvPr id="4" name="Platshållare för text 3"/>
          <p:cNvSpPr>
            <a:spLocks noGrp="1"/>
          </p:cNvSpPr>
          <p:nvPr>
            <p:ph type="body" sz="half" idx="2"/>
          </p:nvPr>
        </p:nvSpPr>
        <p:spPr/>
        <p:txBody>
          <a:bodyPr/>
          <a:lstStyle/>
          <a:p>
            <a:endParaRPr lang="sv-SE"/>
          </a:p>
        </p:txBody>
      </p:sp>
    </p:spTree>
    <p:extLst>
      <p:ext uri="{BB962C8B-B14F-4D97-AF65-F5344CB8AC3E}">
        <p14:creationId xmlns:p14="http://schemas.microsoft.com/office/powerpoint/2010/main" val="219226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274638"/>
            <a:ext cx="8229600" cy="6106690"/>
          </a:xfrm>
        </p:spPr>
        <p:txBody>
          <a:bodyPr/>
          <a:lstStyle/>
          <a:p>
            <a:pPr algn="l"/>
            <a:r>
              <a:rPr lang="sv-SE" dirty="0" smtClean="0"/>
              <a:t> ”Prova nu att göra tankarna starka på inandning och sedan släppa ut dem på utandning, känn att de lämnar dig.”</a:t>
            </a:r>
            <a:endParaRPr lang="sv-SE" dirty="0"/>
          </a:p>
        </p:txBody>
      </p:sp>
    </p:spTree>
    <p:extLst>
      <p:ext uri="{BB962C8B-B14F-4D97-AF65-F5344CB8AC3E}">
        <p14:creationId xmlns:p14="http://schemas.microsoft.com/office/powerpoint/2010/main" val="3395210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340768"/>
            <a:ext cx="8229600" cy="3024336"/>
          </a:xfrm>
        </p:spPr>
        <p:txBody>
          <a:bodyPr>
            <a:normAutofit/>
          </a:bodyPr>
          <a:lstStyle/>
          <a:p>
            <a:pPr algn="l"/>
            <a:r>
              <a:rPr lang="sv-SE" dirty="0" smtClean="0"/>
              <a:t>Ibland drivs de störande tankarna av klientens undanstoppade vrede. Då kan det vara bra att omvandla tanken till en rörelse.  </a:t>
            </a:r>
            <a:endParaRPr lang="sv-SE" dirty="0"/>
          </a:p>
        </p:txBody>
      </p:sp>
    </p:spTree>
    <p:extLst>
      <p:ext uri="{BB962C8B-B14F-4D97-AF65-F5344CB8AC3E}">
        <p14:creationId xmlns:p14="http://schemas.microsoft.com/office/powerpoint/2010/main" val="3645632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s, Firande, Fira, Disko, Abstra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28092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12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lstStyle/>
          <a:p>
            <a:r>
              <a:rPr lang="sv-SE" dirty="0" smtClean="0"/>
              <a:t>”Låt den uttryckas och omformas.”</a:t>
            </a:r>
            <a:endParaRPr lang="sv-SE" dirty="0"/>
          </a:p>
        </p:txBody>
      </p:sp>
    </p:spTree>
    <p:extLst>
      <p:ext uri="{BB962C8B-B14F-4D97-AF65-F5344CB8AC3E}">
        <p14:creationId xmlns:p14="http://schemas.microsoft.com/office/powerpoint/2010/main" val="905189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lstStyle/>
          <a:p>
            <a:pPr algn="l"/>
            <a:r>
              <a:rPr lang="sv-SE" dirty="0" smtClean="0"/>
              <a:t>Teknik</a:t>
            </a:r>
            <a:br>
              <a:rPr lang="sv-SE" dirty="0" smtClean="0"/>
            </a:br>
            <a:r>
              <a:rPr lang="sv-SE" dirty="0" smtClean="0"/>
              <a:t/>
            </a:r>
            <a:br>
              <a:rPr lang="sv-SE" dirty="0" smtClean="0"/>
            </a:br>
            <a:r>
              <a:rPr lang="sv-SE" dirty="0" smtClean="0"/>
              <a:t>Arbeta med den dubbelriktade relationen mellan kropp och tanke. Spänning i kroppen kan ge stressande tankar och stressande tankar kan ge spänning i kroppen.</a:t>
            </a:r>
            <a:endParaRPr lang="sv-SE" dirty="0"/>
          </a:p>
        </p:txBody>
      </p:sp>
    </p:spTree>
    <p:extLst>
      <p:ext uri="{BB962C8B-B14F-4D97-AF65-F5344CB8AC3E}">
        <p14:creationId xmlns:p14="http://schemas.microsoft.com/office/powerpoint/2010/main" val="3733940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274638"/>
            <a:ext cx="8229600" cy="6178698"/>
          </a:xfrm>
        </p:spPr>
        <p:txBody>
          <a:bodyPr/>
          <a:lstStyle/>
          <a:p>
            <a:pPr algn="l"/>
            <a:r>
              <a:rPr lang="sv-SE" i="1" dirty="0" smtClean="0"/>
              <a:t>Jag vågar inte sova för det kommer hemska drömmar.</a:t>
            </a:r>
            <a:endParaRPr lang="sv-SE" i="1" dirty="0"/>
          </a:p>
        </p:txBody>
      </p:sp>
    </p:spTree>
    <p:extLst>
      <p:ext uri="{BB962C8B-B14F-4D97-AF65-F5344CB8AC3E}">
        <p14:creationId xmlns:p14="http://schemas.microsoft.com/office/powerpoint/2010/main" val="2645759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normAutofit fontScale="90000"/>
          </a:bodyPr>
          <a:lstStyle/>
          <a:p>
            <a:pPr algn="l"/>
            <a:r>
              <a:rPr lang="sv-SE" dirty="0" smtClean="0"/>
              <a:t>Drömmen sker i ett sömnstadium då nor-adrenalin är nedstängt, och det finns en hypotes att drömmen innebär en social inlärning där erfarenheter kan spelas upp och laddas ur och därigenom få ett minskat innehåll av rädsla. En slags bearbetning enligt principen om minnesåterkonsolidering.</a:t>
            </a:r>
            <a:br>
              <a:rPr lang="sv-SE" dirty="0" smtClean="0"/>
            </a:br>
            <a:r>
              <a:rPr lang="sv-SE" sz="2200" dirty="0" smtClean="0"/>
              <a:t>Sömngåtan Matthew Walker, s 253-266. Ordfront 2019.   </a:t>
            </a:r>
            <a:endParaRPr lang="sv-SE" sz="2200" dirty="0"/>
          </a:p>
        </p:txBody>
      </p:sp>
    </p:spTree>
    <p:extLst>
      <p:ext uri="{BB962C8B-B14F-4D97-AF65-F5344CB8AC3E}">
        <p14:creationId xmlns:p14="http://schemas.microsoft.com/office/powerpoint/2010/main" val="181378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6250706"/>
          </a:xfrm>
        </p:spPr>
        <p:txBody>
          <a:bodyPr/>
          <a:lstStyle/>
          <a:p>
            <a:r>
              <a:rPr lang="sv-SE" dirty="0" smtClean="0"/>
              <a:t>Sömnen är viktig</a:t>
            </a:r>
            <a:endParaRPr lang="sv-SE" dirty="0"/>
          </a:p>
        </p:txBody>
      </p:sp>
    </p:spTree>
    <p:extLst>
      <p:ext uri="{BB962C8B-B14F-4D97-AF65-F5344CB8AC3E}">
        <p14:creationId xmlns:p14="http://schemas.microsoft.com/office/powerpoint/2010/main" val="878451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fontScale="90000"/>
          </a:bodyPr>
          <a:lstStyle/>
          <a:p>
            <a:pPr algn="l"/>
            <a:r>
              <a:rPr lang="sv-SE" dirty="0" smtClean="0"/>
              <a:t>”Det som finns i ditt medvetande innan du somnar kommer att följa in i sömnen och drömmen. Tänk dig att du skapar ett behagligt minne eller går in i en positiv lugn dagdröm, tänk dig sedan att du tar med dig detta in i sömnen och drömmen, som en sömnkamrat som stödjer och hjälper dig under natten” </a:t>
            </a:r>
            <a:endParaRPr lang="sv-SE" dirty="0"/>
          </a:p>
        </p:txBody>
      </p:sp>
    </p:spTree>
    <p:extLst>
      <p:ext uri="{BB962C8B-B14F-4D97-AF65-F5344CB8AC3E}">
        <p14:creationId xmlns:p14="http://schemas.microsoft.com/office/powerpoint/2010/main" val="1296341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6" name="Platshållare för bild 5"/>
          <p:cNvPicPr>
            <a:picLocks noGrp="1" noChangeAspect="1"/>
          </p:cNvPicPr>
          <p:nvPr>
            <p:ph type="pic" idx="1"/>
          </p:nvPr>
        </p:nvPicPr>
        <p:blipFill>
          <a:blip r:embed="rId2">
            <a:extLst>
              <a:ext uri="{28A0092B-C50C-407E-A947-70E740481C1C}">
                <a14:useLocalDpi xmlns:a14="http://schemas.microsoft.com/office/drawing/2010/main" val="0"/>
              </a:ext>
            </a:extLst>
          </a:blip>
          <a:srcRect t="315" b="315"/>
          <a:stretch>
            <a:fillRect/>
          </a:stretch>
        </p:blipFill>
        <p:spPr/>
      </p:pic>
      <p:sp>
        <p:nvSpPr>
          <p:cNvPr id="5" name="Platshållare för text 4"/>
          <p:cNvSpPr>
            <a:spLocks noGrp="1"/>
          </p:cNvSpPr>
          <p:nvPr>
            <p:ph type="body" sz="half" idx="2"/>
          </p:nvPr>
        </p:nvSpPr>
        <p:spPr/>
        <p:txBody>
          <a:bodyPr>
            <a:normAutofit fontScale="85000" lnSpcReduction="20000"/>
          </a:bodyPr>
          <a:lstStyle/>
          <a:p>
            <a:endParaRPr lang="sv-SE" dirty="0" smtClean="0"/>
          </a:p>
          <a:p>
            <a:r>
              <a:rPr lang="sv-SE" sz="2400" dirty="0" smtClean="0"/>
              <a:t>Nils </a:t>
            </a:r>
            <a:r>
              <a:rPr lang="sv-SE" sz="2400" dirty="0"/>
              <a:t>D</a:t>
            </a:r>
            <a:r>
              <a:rPr lang="sv-SE" sz="2400" dirty="0" smtClean="0"/>
              <a:t>ardel. John Blund kommer med drömmar. Stockholms  Stadsbibliotek.</a:t>
            </a:r>
            <a:endParaRPr lang="sv-SE" sz="2400" dirty="0"/>
          </a:p>
        </p:txBody>
      </p:sp>
    </p:spTree>
    <p:extLst>
      <p:ext uri="{BB962C8B-B14F-4D97-AF65-F5344CB8AC3E}">
        <p14:creationId xmlns:p14="http://schemas.microsoft.com/office/powerpoint/2010/main" val="4060375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18658"/>
          </a:xfrm>
        </p:spPr>
        <p:txBody>
          <a:bodyPr/>
          <a:lstStyle/>
          <a:p>
            <a:pPr algn="l"/>
            <a:r>
              <a:rPr lang="sv-SE" dirty="0" smtClean="0"/>
              <a:t>Metod/teori</a:t>
            </a:r>
            <a:br>
              <a:rPr lang="sv-SE" dirty="0" smtClean="0"/>
            </a:br>
            <a:r>
              <a:rPr lang="sv-SE" dirty="0"/>
              <a:t/>
            </a:r>
            <a:br>
              <a:rPr lang="sv-SE" dirty="0"/>
            </a:br>
            <a:r>
              <a:rPr lang="sv-SE" dirty="0" smtClean="0"/>
              <a:t>Påverka nattens drömmar genom att skapa lugn och bra tankar vid </a:t>
            </a:r>
            <a:r>
              <a:rPr lang="sv-SE" dirty="0" smtClean="0"/>
              <a:t>insomningen.</a:t>
            </a:r>
            <a:endParaRPr lang="sv-SE" dirty="0"/>
          </a:p>
        </p:txBody>
      </p:sp>
    </p:spTree>
    <p:extLst>
      <p:ext uri="{BB962C8B-B14F-4D97-AF65-F5344CB8AC3E}">
        <p14:creationId xmlns:p14="http://schemas.microsoft.com/office/powerpoint/2010/main" val="3389940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normAutofit fontScale="90000"/>
          </a:bodyPr>
          <a:lstStyle/>
          <a:p>
            <a:pPr algn="l"/>
            <a:r>
              <a:rPr lang="sv-SE" sz="3600" b="1" dirty="0" smtClean="0"/>
              <a:t>Sammanfattning</a:t>
            </a:r>
            <a:r>
              <a:rPr lang="sv-SE" sz="3600" dirty="0" smtClean="0"/>
              <a:t/>
            </a:r>
            <a:br>
              <a:rPr lang="sv-SE" sz="3600" dirty="0" smtClean="0"/>
            </a:br>
            <a:r>
              <a:rPr lang="sv-SE" sz="3600" dirty="0" smtClean="0"/>
              <a:t/>
            </a:r>
            <a:br>
              <a:rPr lang="sv-SE" sz="3600" dirty="0" smtClean="0"/>
            </a:br>
            <a:r>
              <a:rPr lang="sv-SE" sz="3600" dirty="0" smtClean="0"/>
              <a:t>Skapa en lugn, avspänd, trygg känsla med hjälp av andning och avslappning.</a:t>
            </a:r>
            <a:br>
              <a:rPr lang="sv-SE" sz="3600" dirty="0" smtClean="0"/>
            </a:br>
            <a:r>
              <a:rPr lang="sv-SE" sz="3600" dirty="0" smtClean="0"/>
              <a:t/>
            </a:r>
            <a:br>
              <a:rPr lang="sv-SE" sz="3600" dirty="0" smtClean="0"/>
            </a:br>
            <a:r>
              <a:rPr lang="sv-SE" sz="3600" dirty="0" smtClean="0"/>
              <a:t>Hitta sätt att symbolisera och bearbeta sömnstörande tankar och göra dem mindre </a:t>
            </a:r>
            <a:r>
              <a:rPr lang="sv-SE" sz="3600" dirty="0" smtClean="0"/>
              <a:t>hotfulla och störande.</a:t>
            </a:r>
            <a:r>
              <a:rPr lang="sv-SE" sz="3600" dirty="0" smtClean="0"/>
              <a:t/>
            </a:r>
            <a:br>
              <a:rPr lang="sv-SE" sz="3600" dirty="0" smtClean="0"/>
            </a:br>
            <a:r>
              <a:rPr lang="sv-SE" sz="3600" dirty="0" smtClean="0"/>
              <a:t/>
            </a:r>
            <a:br>
              <a:rPr lang="sv-SE" sz="3600" dirty="0" smtClean="0"/>
            </a:br>
            <a:r>
              <a:rPr lang="sv-SE" sz="3600" dirty="0" smtClean="0"/>
              <a:t>Simulera insomning och arbeta in lugna och goda tankar och kanske en fin dagdröm i vila/sömn.</a:t>
            </a:r>
            <a:endParaRPr lang="sv-SE" sz="3600" dirty="0"/>
          </a:p>
        </p:txBody>
      </p:sp>
    </p:spTree>
    <p:extLst>
      <p:ext uri="{BB962C8B-B14F-4D97-AF65-F5344CB8AC3E}">
        <p14:creationId xmlns:p14="http://schemas.microsoft.com/office/powerpoint/2010/main" val="862862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lstStyle/>
          <a:p>
            <a:pPr algn="l"/>
            <a:r>
              <a:rPr lang="sv-SE" dirty="0" smtClean="0"/>
              <a:t>Som en ungdom formulerade på frågan om vad som behövs för att börja må bättre.</a:t>
            </a:r>
            <a:endParaRPr lang="sv-SE" dirty="0"/>
          </a:p>
        </p:txBody>
      </p:sp>
    </p:spTree>
    <p:extLst>
      <p:ext uri="{BB962C8B-B14F-4D97-AF65-F5344CB8AC3E}">
        <p14:creationId xmlns:p14="http://schemas.microsoft.com/office/powerpoint/2010/main" val="1443229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R0013963.JPG"/>
          <p:cNvPicPr>
            <a:picLocks noGrp="1" noChangeAspect="1"/>
          </p:cNvPicPr>
          <p:nvPr>
            <p:ph type="pic" idx="4294967295"/>
          </p:nvPr>
        </p:nvPicPr>
        <p:blipFill>
          <a:blip r:embed="rId2" cstate="print"/>
          <a:srcRect l="5556" r="5556"/>
          <a:stretch>
            <a:fillRect/>
          </a:stretch>
        </p:blipFill>
        <p:spPr>
          <a:xfrm>
            <a:off x="928662" y="571480"/>
            <a:ext cx="6572296" cy="571504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69006"/>
          </a:xfrm>
        </p:spPr>
        <p:txBody>
          <a:bodyPr/>
          <a:lstStyle/>
          <a:p>
            <a:r>
              <a:rPr lang="sv-SE" dirty="0" smtClean="0"/>
              <a:t>Tack för uppmärksamheten!</a:t>
            </a:r>
            <a:br>
              <a:rPr lang="sv-SE" dirty="0" smtClean="0"/>
            </a:br>
            <a:r>
              <a:rPr lang="sv-SE" dirty="0" smtClean="0"/>
              <a:t/>
            </a:r>
            <a:br>
              <a:rPr lang="sv-SE" dirty="0" smtClean="0"/>
            </a:br>
            <a:r>
              <a:rPr lang="sv-SE" dirty="0" smtClean="0"/>
              <a:t>Göran Högberg</a:t>
            </a:r>
            <a:br>
              <a:rPr lang="sv-SE" dirty="0" smtClean="0"/>
            </a:br>
            <a:r>
              <a:rPr lang="sv-SE" dirty="0" err="1" smtClean="0">
                <a:hlinkClick r:id="rId2"/>
              </a:rPr>
              <a:t>goran.hogberg@gmail.com</a:t>
            </a:r>
            <a:r>
              <a:rPr lang="sv-SE" dirty="0" smtClean="0"/>
              <a:t/>
            </a:r>
            <a:br>
              <a:rPr lang="sv-SE" dirty="0" smtClean="0"/>
            </a:br>
            <a:r>
              <a:rPr lang="sv-SE" dirty="0" err="1" smtClean="0"/>
              <a:t>hr-kbt.se</a:t>
            </a:r>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Från WHO-5 </a:t>
            </a:r>
            <a:r>
              <a:rPr lang="sv-SE" dirty="0" err="1" smtClean="0"/>
              <a:t>well-being</a:t>
            </a:r>
            <a:r>
              <a:rPr lang="sv-SE" dirty="0" smtClean="0"/>
              <a:t> Index</a:t>
            </a:r>
            <a:br>
              <a:rPr lang="sv-SE" dirty="0" smtClean="0"/>
            </a:br>
            <a:r>
              <a:rPr lang="sv-SE" dirty="0" smtClean="0"/>
              <a:t/>
            </a:r>
            <a:br>
              <a:rPr lang="sv-SE" dirty="0" smtClean="0"/>
            </a:br>
            <a:r>
              <a:rPr lang="sv-SE" dirty="0" smtClean="0"/>
              <a:t>4</a:t>
            </a:r>
            <a:r>
              <a:rPr lang="sv-SE" dirty="0"/>
              <a:t>. Jag har känt</a:t>
            </a:r>
            <a:br>
              <a:rPr lang="sv-SE" dirty="0"/>
            </a:br>
            <a:r>
              <a:rPr lang="sv-SE" dirty="0"/>
              <a:t>mig pigg och</a:t>
            </a:r>
            <a:br>
              <a:rPr lang="sv-SE" dirty="0"/>
            </a:br>
            <a:r>
              <a:rPr lang="sv-SE" dirty="0"/>
              <a:t>utvilad när jag</a:t>
            </a:r>
            <a:br>
              <a:rPr lang="sv-SE" dirty="0"/>
            </a:br>
            <a:r>
              <a:rPr lang="sv-SE" dirty="0" smtClean="0"/>
              <a:t>vaknat.</a:t>
            </a:r>
            <a:endParaRPr lang="sv-SE" dirty="0"/>
          </a:p>
        </p:txBody>
      </p:sp>
    </p:spTree>
    <p:extLst>
      <p:ext uri="{BB962C8B-B14F-4D97-AF65-F5344CB8AC3E}">
        <p14:creationId xmlns:p14="http://schemas.microsoft.com/office/powerpoint/2010/main" val="32863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46650"/>
          </a:xfrm>
        </p:spPr>
        <p:txBody>
          <a:bodyPr>
            <a:normAutofit/>
          </a:bodyPr>
          <a:lstStyle/>
          <a:p>
            <a:pPr algn="l"/>
            <a:r>
              <a:rPr lang="sv-SE" sz="2400" dirty="0" smtClean="0"/>
              <a:t>Olof Dalin</a:t>
            </a:r>
            <a:br>
              <a:rPr lang="sv-SE" sz="2400" dirty="0" smtClean="0"/>
            </a:br>
            <a:r>
              <a:rPr lang="sv-SE" sz="2400" dirty="0" smtClean="0"/>
              <a:t>Klago-</a:t>
            </a:r>
            <a:r>
              <a:rPr lang="sv-SE" sz="2400" dirty="0" err="1" smtClean="0"/>
              <a:t>wisa</a:t>
            </a:r>
            <a:r>
              <a:rPr lang="sv-SE" sz="2400" dirty="0" smtClean="0"/>
              <a:t> on natten </a:t>
            </a:r>
            <a:r>
              <a:rPr lang="sv-SE" sz="2400" dirty="0" err="1" smtClean="0"/>
              <a:t>imellan</a:t>
            </a:r>
            <a:r>
              <a:rPr lang="sv-SE" sz="2400" dirty="0" smtClean="0"/>
              <a:t> den 6 och 7 </a:t>
            </a:r>
            <a:r>
              <a:rPr lang="sv-SE" sz="2400" dirty="0" err="1" smtClean="0"/>
              <a:t>Julii</a:t>
            </a:r>
            <a:r>
              <a:rPr lang="sv-SE" sz="2400" smtClean="0"/>
              <a:t> 1747</a:t>
            </a:r>
            <a:br>
              <a:rPr lang="sv-SE" sz="2400" smtClean="0"/>
            </a:br>
            <a:r>
              <a:rPr lang="sv-SE" sz="2400" dirty="0" smtClean="0"/>
              <a:t/>
            </a:r>
            <a:br>
              <a:rPr lang="sv-SE" sz="2400" dirty="0" smtClean="0"/>
            </a:br>
            <a:r>
              <a:rPr lang="sv-SE" sz="3200" dirty="0" smtClean="0"/>
              <a:t>Om jag dock midnattsstund</a:t>
            </a:r>
            <a:br>
              <a:rPr lang="sv-SE" sz="3200" dirty="0" smtClean="0"/>
            </a:br>
            <a:r>
              <a:rPr lang="sv-SE" sz="3200" dirty="0" smtClean="0"/>
              <a:t>I ögat fick en blund?</a:t>
            </a:r>
            <a:br>
              <a:rPr lang="sv-SE" sz="3200" dirty="0" smtClean="0"/>
            </a:br>
            <a:r>
              <a:rPr lang="sv-SE" sz="3200" dirty="0" smtClean="0"/>
              <a:t>Nu ligger jag, mig vrider,</a:t>
            </a:r>
            <a:br>
              <a:rPr lang="sv-SE" sz="3200" dirty="0" smtClean="0"/>
            </a:br>
            <a:r>
              <a:rPr lang="sv-SE" sz="3200" dirty="0" smtClean="0"/>
              <a:t>och dubbel plåga lider,</a:t>
            </a:r>
            <a:br>
              <a:rPr lang="sv-SE" sz="3200" dirty="0" smtClean="0"/>
            </a:br>
            <a:r>
              <a:rPr lang="sv-SE" sz="3200" dirty="0" smtClean="0"/>
              <a:t>Ty sömnen blir förstörd,</a:t>
            </a:r>
            <a:br>
              <a:rPr lang="sv-SE" sz="3200" dirty="0" smtClean="0"/>
            </a:br>
            <a:r>
              <a:rPr lang="sv-SE" sz="3200" dirty="0" smtClean="0"/>
              <a:t>Och hjärtats frihet rörd</a:t>
            </a:r>
            <a:br>
              <a:rPr lang="sv-SE" sz="3200" dirty="0" smtClean="0"/>
            </a:br>
            <a:r>
              <a:rPr lang="sv-SE" sz="3200" dirty="0" smtClean="0"/>
              <a:t>…Jag orkar nu ej mer:</a:t>
            </a:r>
            <a:br>
              <a:rPr lang="sv-SE" sz="3200" dirty="0" smtClean="0"/>
            </a:br>
            <a:r>
              <a:rPr lang="sv-SE" sz="3200" dirty="0" smtClean="0"/>
              <a:t>Jon Blund, jag dig tillber</a:t>
            </a:r>
            <a:br>
              <a:rPr lang="sv-SE" sz="3200" dirty="0" smtClean="0"/>
            </a:br>
            <a:endParaRPr lang="sv-SE" sz="3200" dirty="0"/>
          </a:p>
        </p:txBody>
      </p:sp>
    </p:spTree>
    <p:extLst>
      <p:ext uri="{BB962C8B-B14F-4D97-AF65-F5344CB8AC3E}">
        <p14:creationId xmlns:p14="http://schemas.microsoft.com/office/powerpoint/2010/main" val="193495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6250706"/>
          </a:xfrm>
        </p:spPr>
        <p:txBody>
          <a:bodyPr/>
          <a:lstStyle/>
          <a:p>
            <a:r>
              <a:rPr lang="sv-SE" dirty="0" smtClean="0"/>
              <a:t>Ett gott skratt och en god natts sömn är den bästa medicinen.</a:t>
            </a:r>
            <a:br>
              <a:rPr lang="sv-SE" dirty="0" smtClean="0"/>
            </a:br>
            <a:r>
              <a:rPr lang="sv-SE" dirty="0"/>
              <a:t/>
            </a:r>
            <a:br>
              <a:rPr lang="sv-SE" dirty="0"/>
            </a:br>
            <a:r>
              <a:rPr lang="sv-SE" dirty="0" smtClean="0"/>
              <a:t>Irländskt uttryck</a:t>
            </a:r>
            <a:endParaRPr lang="sv-SE" dirty="0"/>
          </a:p>
        </p:txBody>
      </p:sp>
      <p:sp>
        <p:nvSpPr>
          <p:cNvPr id="5" name="Platshållare för text 4"/>
          <p:cNvSpPr>
            <a:spLocks noGrp="1"/>
          </p:cNvSpPr>
          <p:nvPr>
            <p:ph type="body" sz="half" idx="4294967295"/>
          </p:nvPr>
        </p:nvSpPr>
        <p:spPr>
          <a:xfrm flipV="1">
            <a:off x="0" y="6172200"/>
            <a:ext cx="5486400" cy="137120"/>
          </a:xfrm>
        </p:spPr>
        <p:txBody>
          <a:bodyPr>
            <a:normAutofit fontScale="25000" lnSpcReduction="20000"/>
          </a:bodyPr>
          <a:lstStyle/>
          <a:p>
            <a:pPr marL="0" indent="0">
              <a:buNone/>
            </a:pPr>
            <a:endParaRPr lang="sv-SE" dirty="0"/>
          </a:p>
        </p:txBody>
      </p:sp>
    </p:spTree>
    <p:extLst>
      <p:ext uri="{BB962C8B-B14F-4D97-AF65-F5344CB8AC3E}">
        <p14:creationId xmlns:p14="http://schemas.microsoft.com/office/powerpoint/2010/main" val="391825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normAutofit/>
          </a:bodyPr>
          <a:lstStyle/>
          <a:p>
            <a:pPr algn="l"/>
            <a:r>
              <a:rPr lang="sv-SE" b="1" dirty="0" smtClean="0"/>
              <a:t>Sömnbrist</a:t>
            </a:r>
            <a:r>
              <a:rPr lang="sv-SE" dirty="0"/>
              <a:t> </a:t>
            </a:r>
            <a:r>
              <a:rPr lang="sv-SE" dirty="0" smtClean="0"/>
              <a:t>även med några timmars brist per natt, försämrar koncentration, tankeförmåga, social kognition, inlärning och känsloreglering med stora svängningar. Fortsatt sömnunderskott leder till fortsatt sämre funktion.</a:t>
            </a:r>
            <a:br>
              <a:rPr lang="sv-SE" dirty="0" smtClean="0"/>
            </a:br>
            <a:r>
              <a:rPr lang="sv-SE" sz="2000" dirty="0" smtClean="0"/>
              <a:t>Matthew Walker. Sömngåtan. Ordfront 2019.</a:t>
            </a:r>
            <a:endParaRPr lang="sv-SE" sz="2000" dirty="0"/>
          </a:p>
        </p:txBody>
      </p:sp>
    </p:spTree>
    <p:extLst>
      <p:ext uri="{BB962C8B-B14F-4D97-AF65-F5344CB8AC3E}">
        <p14:creationId xmlns:p14="http://schemas.microsoft.com/office/powerpoint/2010/main" val="32107137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870</Words>
  <Application>Microsoft Office PowerPoint</Application>
  <PresentationFormat>Bildspel på skärmen (4:3)</PresentationFormat>
  <Paragraphs>63</Paragraphs>
  <Slides>56</Slides>
  <Notes>0</Notes>
  <HiddenSlides>0</HiddenSlides>
  <MMClips>0</MMClips>
  <ScaleCrop>false</ScaleCrop>
  <HeadingPairs>
    <vt:vector size="4" baseType="variant">
      <vt:variant>
        <vt:lpstr>Tema</vt:lpstr>
      </vt:variant>
      <vt:variant>
        <vt:i4>1</vt:i4>
      </vt:variant>
      <vt:variant>
        <vt:lpstr>Bildrubriker</vt:lpstr>
      </vt:variant>
      <vt:variant>
        <vt:i4>56</vt:i4>
      </vt:variant>
    </vt:vector>
  </HeadingPairs>
  <TitlesOfParts>
    <vt:vector size="57" baseType="lpstr">
      <vt:lpstr>Office-tema</vt:lpstr>
      <vt:lpstr>Ickefarmakologisk bearbetning av sömnstörande tankar.  Göran Högberg  Göteborg SPF kongress 2023</vt:lpstr>
      <vt:lpstr>Detta handlar om icke-farmakologisk behandling av sömnstörande tankar. Med farmaka blir det mer komplicerat. Exempelvis är SSRI-preparat ofta sömnstörande och kan påverka drömsömnen negativt. Z-preparat tappar effekt, ger abstinens och beroende.</vt:lpstr>
      <vt:lpstr>I befolkningen mellan 20-70 år, bägge könen, är förskrivning av sömnmedicin 7% och av antidepressiva 13%. Kanske kunde hjälp med sömnen tidigare ha minskat behovet av medicinering? </vt:lpstr>
      <vt:lpstr>Det jag kommer att presentera är inget färdigt paket utan bidrag till en metodutveckling i ämnet, med erfarenheter hämtade från humörregleringsinriktad KBT (hr-kbt.se), en metod som bygger på informationsteori och minnesåterkonsolidering.</vt:lpstr>
      <vt:lpstr>Sömnen är viktig</vt:lpstr>
      <vt:lpstr>Från WHO-5 well-being Index  4. Jag har känt mig pigg och utvilad när jag vaknat.</vt:lpstr>
      <vt:lpstr>Olof Dalin Klago-wisa on natten imellan den 6 och 7 Julii 1747  Om jag dock midnattsstund I ögat fick en blund? Nu ligger jag, mig vrider, och dubbel plåga lider, Ty sömnen blir förstörd, Och hjärtats frihet rörd …Jag orkar nu ej mer: Jon Blund, jag dig tillber </vt:lpstr>
      <vt:lpstr>Ett gott skratt och en god natts sömn är den bästa medicinen.  Irländskt uttryck</vt:lpstr>
      <vt:lpstr>Sömnbrist även med några timmars brist per natt, försämrar koncentration, tankeförmåga, social kognition, inlärning och känsloreglering med stora svängningar. Fortsatt sömnunderskott leder till fortsatt sämre funktion. Matthew Walker. Sömngåtan. Ordfront 2019.</vt:lpstr>
      <vt:lpstr>Edvard Munch kan inte sova</vt:lpstr>
      <vt:lpstr>Tankar är en del av medvetandet. Den evolutionära teorin om medvetandet beskriver att en kapprustning för överlevnad mellan rovdjur och bytesdjur driver utvecklingen till ett medvetande som kan förstå omgivningen och utifrån tidigare erfarenheter göra tillförlitliga förutsägelser som leder till adekvata handlingar för att överleva i en farlig värld. Ginsburg &amp; Jablonka. The evolution of the sensitive soul. Learning of the origins of consciousness. MIT 2019.</vt:lpstr>
      <vt:lpstr>Människan har blivit planetens dominerade rovdjur med den dubbla förmågan till social stödjande organisation och social utvecklad försvars och  attackförmåga.</vt:lpstr>
      <vt:lpstr>Två system finns latenta och kan aktiveras i medvetandet  1. ”Positiva känslor” Gemenskap, trygghet, lugn, kärlek.  2. ”Negativa känslor” Hot, rädsla, vrede, våld. </vt:lpstr>
      <vt:lpstr>Informationsflöde</vt:lpstr>
      <vt:lpstr>  </vt:lpstr>
      <vt:lpstr>Sömnguden som kommer med sömnen  Hypnos Somnos    John Blund</vt:lpstr>
      <vt:lpstr>PowerPoint-presentation</vt:lpstr>
      <vt:lpstr> </vt:lpstr>
      <vt:lpstr>PowerPoint-presentation</vt:lpstr>
      <vt:lpstr>   Identifiera tankeproblemet. Tankarnas karaktär. Det är tanken som fenomen som skall bearbetas.  Bilder eller röster? Hastighet? Attackerande? Enstaka upprepande, typ hjärnmygga? Händelse? Snabbt associerande?   </vt:lpstr>
      <vt:lpstr>Börja arbeta med tankarna så att de blir mindre sömnstörande.</vt:lpstr>
      <vt:lpstr>Sömn kräver lugn och trygghet</vt:lpstr>
      <vt:lpstr>Praktiskt: insomningssimulering, som om.  1. Lugnare i kroppen mindre oro och spänning. Använd till exempel progressiv avspänning och medveten andning.</vt:lpstr>
      <vt:lpstr>Under detta föredrag kommer jag att visa andningsövningar. Deltag inte om du inte vill. Fördjupad andning kan aktivera sådant man vill hålla undan.</vt:lpstr>
      <vt:lpstr>Kortversion progressiv avspänning  ”Ta ett djup andetag, spänn alla muskler hårt, håll andan, lite till, släpp och andas ut”   </vt:lpstr>
      <vt:lpstr>Lugnande andning  ” Andas lugnt och jämnt. Andas in genom näsan, håll andan en stund, andas ut, bara släpp, ut genom öppen mun, håll andan ett tag, andas in genom näsan…” </vt:lpstr>
      <vt:lpstr>Mina tankar rusar i huvudet, det är hetsande ord som går fortare och fortare.</vt:lpstr>
      <vt:lpstr>Den grundläggande principen är att försöka omvandla ord till bild eller scen. Det kallas ibland att skifta från förar-position (driver´s position) till observatörsposition (observer´s position). Bilder kan göra tankarna långsammare och minska känslointensiteten.</vt:lpstr>
      <vt:lpstr>”Prova att göra om orden till bilder, till scener, som du kan betrakta utifrån och även förändra om du vill.”</vt:lpstr>
      <vt:lpstr>Jag har tankar som plågar mig med hur dålig och värdelös jag är.  ”Hur kommer tankarna?”  De kommer som en tät skur av pilar.  ”Prova att göra en bild av tankesystemet och bygg i den bilden i fantasin upp ett skydd mot pilarna”</vt:lpstr>
      <vt:lpstr>Omvandling till symbol  Denna teknik kan kallas att omvandla tankarna till symboliska bilder som finns i delar av tankesystemet/medvetandet. Symbolerna kan sedan omformas.</vt:lpstr>
      <vt:lpstr>Tankarna hoppar från det ena till det andra, oviktiga saker, men irriterande.</vt:lpstr>
      <vt:lpstr>”Tänk dig tankesystemet som ett landskap, du har en dörr som gör att du kan komma in, komma ut och stänga till. I landskapet finns en utkiksplats, ett berg eller ett torn där du är helt trygg. Du kan placera ut tankarna i landskapet och själv bestämma var de skall vara och hur de skall uppföra sig. Du vandrar i ditt landskap och kan välja vilka tankar du vill möta och var”</vt:lpstr>
      <vt:lpstr>Denna teknik kan kallas symbolomvandling i ett medvetandets landskap</vt:lpstr>
      <vt:lpstr>När jag skall somna blir jag ledsen och skrämd av att mina döda vänner kommer fram i mina tankar.</vt:lpstr>
      <vt:lpstr>”Tänk dig att du möter dem för att prata med dem. Hitta en fin plats för ett samtal, umgås med dem, berätta vad som händer i ditt liv, tala till dem om vad de betyder för dig. När det känns avslutat så tar du farväl och låter dem lämna. Du kan säga att de är välkomna åter när du bjuder in dem igen”</vt:lpstr>
      <vt:lpstr>Teknik  Omvandling av förlust till en inre relation, under klientens kontroll</vt:lpstr>
      <vt:lpstr>Korta snabba upprepade meningar och melodislingor plågar mig så jag blir helt desperat.</vt:lpstr>
      <vt:lpstr>” Prova att rita dem, utveckla dem mer i detalj.”</vt:lpstr>
      <vt:lpstr>PowerPoint-presentation</vt:lpstr>
      <vt:lpstr>PowerPoint-presentation</vt:lpstr>
      <vt:lpstr>PowerPoint-presentation</vt:lpstr>
      <vt:lpstr> ”Prova nu att göra tankarna starka på inandning och sedan släppa ut dem på utandning, känn att de lämnar dig.”</vt:lpstr>
      <vt:lpstr>Ibland drivs de störande tankarna av klientens undanstoppade vrede. Då kan det vara bra att omvandla tanken till en rörelse.  </vt:lpstr>
      <vt:lpstr>PowerPoint-presentation</vt:lpstr>
      <vt:lpstr>”Låt den uttryckas och omformas.”</vt:lpstr>
      <vt:lpstr>Teknik  Arbeta med den dubbelriktade relationen mellan kropp och tanke. Spänning i kroppen kan ge stressande tankar och stressande tankar kan ge spänning i kroppen.</vt:lpstr>
      <vt:lpstr>Jag vågar inte sova för det kommer hemska drömmar.</vt:lpstr>
      <vt:lpstr>Drömmen sker i ett sömnstadium då nor-adrenalin är nedstängt, och det finns en hypotes att drömmen innebär en social inlärning där erfarenheter kan spelas upp och laddas ur och därigenom få ett minskat innehåll av rädsla. En slags bearbetning enligt principen om minnesåterkonsolidering. Sömngåtan Matthew Walker, s 253-266. Ordfront 2019.   </vt:lpstr>
      <vt:lpstr>”Det som finns i ditt medvetande innan du somnar kommer att följa in i sömnen och drömmen. Tänk dig att du skapar ett behagligt minne eller går in i en positiv lugn dagdröm, tänk dig sedan att du tar med dig detta in i sömnen och drömmen, som en sömnkamrat som stödjer och hjälper dig under natten” </vt:lpstr>
      <vt:lpstr>PowerPoint-presentation</vt:lpstr>
      <vt:lpstr>Metod/teori  Påverka nattens drömmar genom att skapa lugn och bra tankar vid insomningen.</vt:lpstr>
      <vt:lpstr>Sammanfattning  Skapa en lugn, avspänd, trygg känsla med hjälp av andning och avslappning.  Hitta sätt att symbolisera och bearbeta sömnstörande tankar och göra dem mindre hotfulla och störande.  Simulera insomning och arbeta in lugna och goda tankar och kanske en fin dagdröm i vila/sömn.</vt:lpstr>
      <vt:lpstr>Som en ungdom formulerade på frågan om vad som behövs för att börja må bättre.</vt:lpstr>
      <vt:lpstr>PowerPoint-presentation</vt:lpstr>
      <vt:lpstr>Tack för uppmärksamheten!  Göran Högberg goran.hogberg@gmail.com hr-kbt.se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Sömnens vikt</dc:title>
  <dc:creator>Lenovo_T430s</dc:creator>
  <cp:lastModifiedBy>Lenovo_T430s</cp:lastModifiedBy>
  <cp:revision>78</cp:revision>
  <dcterms:created xsi:type="dcterms:W3CDTF">2023-01-08T18:13:09Z</dcterms:created>
  <dcterms:modified xsi:type="dcterms:W3CDTF">2023-03-16T12:11:04Z</dcterms:modified>
</cp:coreProperties>
</file>